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presentation.xml" ContentType="application/vnd.openxmlformats-officedocument.presentationml.presentation.main+xml"/>
  <Override PartName="/ppt/slides/slide7.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4.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6"/>
  </p:notesMasterIdLst>
  <p:sldIdLst>
    <p:sldId id="256" r:id="rId6"/>
    <p:sldId id="259" r:id="rId7"/>
    <p:sldId id="260" r:id="rId8"/>
    <p:sldId id="267" r:id="rId9"/>
    <p:sldId id="269" r:id="rId10"/>
    <p:sldId id="262" r:id="rId11"/>
    <p:sldId id="264" r:id="rId12"/>
    <p:sldId id="266" r:id="rId13"/>
    <p:sldId id="263" r:id="rId14"/>
    <p:sldId id="270" r:id="rId15"/>
  </p:sldIdLst>
  <p:sldSz cx="9144000" cy="5143500" type="screen16x9"/>
  <p:notesSz cx="6799263" cy="99298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39">
          <p15:clr>
            <a:srgbClr val="A4A3A4"/>
          </p15:clr>
        </p15:guide>
        <p15:guide id="2" pos="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5697"/>
    <a:srgbClr val="83C55B"/>
    <a:srgbClr val="0070C0"/>
    <a:srgbClr val="000000"/>
    <a:srgbClr val="D0E6CF"/>
    <a:srgbClr val="0096C8"/>
    <a:srgbClr val="0092D4"/>
    <a:srgbClr val="00A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45" autoAdjust="0"/>
    <p:restoredTop sz="92842" autoAdjust="0"/>
  </p:normalViewPr>
  <p:slideViewPr>
    <p:cSldViewPr snapToGrid="0" showGuides="1">
      <p:cViewPr varScale="1">
        <p:scale>
          <a:sx n="132" d="100"/>
          <a:sy n="132" d="100"/>
        </p:scale>
        <p:origin x="138" y="390"/>
      </p:cViewPr>
      <p:guideLst>
        <p:guide orient="horz" pos="2739"/>
        <p:guide pos="12"/>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customXml" Target="../customXml/item5.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CFE5F691-4DA6-4E7E-88E0-0B0E5F6DDD4C}" type="datetimeFigureOut">
              <a:rPr lang="sv-SE" smtClean="0"/>
              <a:t>2021-10-29</a:t>
            </a:fld>
            <a:endParaRPr lang="sv-SE"/>
          </a:p>
        </p:txBody>
      </p:sp>
      <p:sp>
        <p:nvSpPr>
          <p:cNvPr id="4" name="Platshållare för bildobjekt 3"/>
          <p:cNvSpPr>
            <a:spLocks noGrp="1" noRot="1" noChangeAspect="1"/>
          </p:cNvSpPr>
          <p:nvPr>
            <p:ph type="sldImg" idx="2"/>
          </p:nvPr>
        </p:nvSpPr>
        <p:spPr>
          <a:xfrm>
            <a:off x="90488" y="744538"/>
            <a:ext cx="6618287" cy="37242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FB0CB7F7-2DE7-442F-B621-87F2D8E04FE8}" type="slidenum">
              <a:rPr lang="sv-SE" smtClean="0"/>
              <a:t>‹#›</a:t>
            </a:fld>
            <a:endParaRPr lang="sv-SE"/>
          </a:p>
        </p:txBody>
      </p:sp>
    </p:spTree>
    <p:extLst>
      <p:ext uri="{BB962C8B-B14F-4D97-AF65-F5344CB8AC3E}">
        <p14:creationId xmlns:p14="http://schemas.microsoft.com/office/powerpoint/2010/main" val="795747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MIB (mobil incheckning) har inte ökat i den</a:t>
            </a:r>
            <a:r>
              <a:rPr lang="sv-SE" baseline="0" dirty="0" smtClean="0"/>
              <a:t> takt som var önskvärt, mycket beroende på att ”vi gör som vi alltid gjort”, alltså tar emot i den fysiska kassan utan att först hänvisa till mobilen. På vissa ställen används det frekvent medans på andra i liten utsträckning.</a:t>
            </a:r>
          </a:p>
          <a:p>
            <a:endParaRPr lang="sv-SE" baseline="0" dirty="0" smtClean="0"/>
          </a:p>
          <a:p>
            <a:r>
              <a:rPr lang="sv-SE" baseline="0" dirty="0" smtClean="0"/>
              <a:t>För att få ut effekten beslutades att genomföra en förstudie för centralkassa. De flesta regioner har redan centralkassa och Norrbotten behöver också införa det för att minska kostnader men också använda personalen i vården på bästa sätt. </a:t>
            </a:r>
          </a:p>
          <a:p>
            <a:endParaRPr lang="sv-SE" baseline="0" dirty="0" smtClean="0"/>
          </a:p>
          <a:p>
            <a:r>
              <a:rPr lang="sv-SE" baseline="0" dirty="0" smtClean="0"/>
              <a:t>Inriktningsbeslutet i oktober innebar att vi fick se över kostnader för ombyggnation i informationslokalen samt upphandling av terminalerna. </a:t>
            </a:r>
          </a:p>
          <a:p>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2</a:t>
            </a:fld>
            <a:endParaRPr lang="sv-SE"/>
          </a:p>
        </p:txBody>
      </p:sp>
    </p:spTree>
    <p:extLst>
      <p:ext uri="{BB962C8B-B14F-4D97-AF65-F5344CB8AC3E}">
        <p14:creationId xmlns:p14="http://schemas.microsoft.com/office/powerpoint/2010/main" val="175041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smtClean="0"/>
              <a:t>30 % DPL vård-</a:t>
            </a:r>
            <a:r>
              <a:rPr lang="sv-SE" b="1" baseline="0" dirty="0" smtClean="0"/>
              <a:t> </a:t>
            </a:r>
            <a:r>
              <a:rPr lang="sv-SE" baseline="0" dirty="0" smtClean="0"/>
              <a:t>gränsdragning tillsammans med service, identifiera hur kvarvarande arbetsuppgifter ska hanteras, identifiera problem/störningar i dagens arbetssätt, ta fram förslag till förändringar tillsammans med gruppen för vårdinformation. Rutiner för bokningar- rätt från början, ensa rutiner och brevkallelser för alla sjukhusen, sprida nytt arbetssätt/rutiner till övriga inom mottagningsverksamheterna tillsammans med vårdinformation, rigga eskaleringsvägar- etablera samarbete med centralkassa under projektet och i förvaltning mm.</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smtClean="0"/>
              <a:t>40 % DPL Service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baseline="0" dirty="0" smtClean="0"/>
              <a:t>Införa nytt arbetssätt för organisationen rörande registrering och betalning samt ta fram nya arbetssätt för alla delar inom centralkassan.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smtClean="0"/>
              <a:t>20 % Arbetsgrupper (service- och vårdarbetsgrupper)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baseline="0" dirty="0" smtClean="0"/>
              <a:t>Riskanalyser gällande arbetsmiljö. Gränsdragning med vårdgruppen, arbetsbeskrivningar, ta fram nytt arbetssätt, utbildningsinsatser mm. </a:t>
            </a:r>
            <a:endParaRPr lang="sv-SE"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smtClean="0"/>
              <a:t>30 % Lokalanpassning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baseline="0" dirty="0" smtClean="0"/>
              <a:t>Ombyggnation av befintliga informationsreceptioner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b="0" baseline="0" dirty="0" smtClean="0"/>
              <a:t>Arbetsgrupp, servicegruppen beskriver behovet. </a:t>
            </a:r>
          </a:p>
          <a:p>
            <a:r>
              <a:rPr lang="sv-SE" sz="1200" b="1" kern="1200" dirty="0" smtClean="0">
                <a:solidFill>
                  <a:schemeClr val="tx1"/>
                </a:solidFill>
                <a:effectLst/>
                <a:latin typeface="+mn-lt"/>
                <a:ea typeface="+mn-ea"/>
                <a:cs typeface="+mn-cs"/>
              </a:rPr>
              <a:t>Funktionsplanerare:</a:t>
            </a:r>
            <a:r>
              <a:rPr lang="sv-SE" sz="1200" kern="1200" dirty="0" smtClean="0">
                <a:solidFill>
                  <a:schemeClr val="tx1"/>
                </a:solidFill>
                <a:effectLst/>
                <a:latin typeface="+mn-lt"/>
                <a:ea typeface="+mn-ea"/>
                <a:cs typeface="+mn-cs"/>
              </a:rPr>
              <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Möten verksamhet och förvaltare, administration, resor alla sjukhus</a:t>
            </a:r>
          </a:p>
          <a:p>
            <a:r>
              <a:rPr lang="sv-SE" sz="1200" kern="1200" dirty="0" smtClean="0">
                <a:solidFill>
                  <a:schemeClr val="tx1"/>
                </a:solidFill>
                <a:effectLst/>
                <a:latin typeface="+mn-lt"/>
                <a:ea typeface="+mn-ea"/>
                <a:cs typeface="+mn-cs"/>
              </a:rPr>
              <a:t>ca 46 timmar avrundas till </a:t>
            </a:r>
            <a:r>
              <a:rPr lang="sv-SE" sz="1200" b="1" kern="1200" dirty="0" smtClean="0">
                <a:solidFill>
                  <a:schemeClr val="tx1"/>
                </a:solidFill>
                <a:effectLst/>
                <a:latin typeface="+mn-lt"/>
                <a:ea typeface="+mn-ea"/>
                <a:cs typeface="+mn-cs"/>
              </a:rPr>
              <a:t>50 timmar </a:t>
            </a:r>
            <a:endParaRPr lang="sv-SE" sz="1200"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Förvaltare: </a:t>
            </a:r>
          </a:p>
          <a:p>
            <a:r>
              <a:rPr lang="sv-SE" sz="1200" kern="1200" dirty="0" smtClean="0">
                <a:solidFill>
                  <a:schemeClr val="tx1"/>
                </a:solidFill>
                <a:effectLst/>
                <a:latin typeface="+mn-lt"/>
                <a:ea typeface="+mn-ea"/>
                <a:cs typeface="+mn-cs"/>
              </a:rPr>
              <a:t>Avrop ramavtal, byggmöten, administration alla sjukhus ca </a:t>
            </a:r>
            <a:r>
              <a:rPr lang="sv-SE" sz="1200" b="1" kern="1200" dirty="0" smtClean="0">
                <a:solidFill>
                  <a:schemeClr val="tx1"/>
                </a:solidFill>
                <a:effectLst/>
                <a:latin typeface="+mn-lt"/>
                <a:ea typeface="+mn-ea"/>
                <a:cs typeface="+mn-cs"/>
              </a:rPr>
              <a:t>80 timmar</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(om inget oförutsett händer i ombyggnationerna)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smtClean="0"/>
              <a:t>30 % Teknikresurs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baseline="0" dirty="0" smtClean="0"/>
              <a:t>Införande och anpassning av terminaler mot VAS, nät och teknisk infrastruktur, stegvis införande.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smtClean="0"/>
              <a:t>20 % Vårdinformation.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baseline="0" dirty="0" smtClean="0"/>
              <a:t>Stötta vårdgruppen med att ta fram rutiner, aktualisera nuvarande rutiner och regelverk kopplat till bokningar. Stöttar i förändringar som behövs gällande bokningar i VAS, ta fram plan för implementering av nya rutiner till alla berörda, ta fram utbildningsmaterial/utbildningsplan. Avstämning med webbtidboksprojektet.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b="0" baseline="0" dirty="0" smtClean="0"/>
              <a:t>Fo ekonomi – innehåll i VAS, det som går från VAS till ekonomisystemet ( resurs från </a:t>
            </a:r>
            <a:r>
              <a:rPr lang="sv-SE" b="0" baseline="0" dirty="0" err="1" smtClean="0"/>
              <a:t>Länsteknik</a:t>
            </a:r>
            <a:r>
              <a:rPr lang="sv-SE" b="0" baseline="0" dirty="0" smtClean="0"/>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b="0" baseline="0" dirty="0" smtClean="0"/>
              <a:t>Patientkontoret – Hantera fakturor, kassa-frågor som t.ex. fakturor, rättningar, justeringar av återbetalning mm.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b="0" baseline="0" dirty="0" err="1" smtClean="0"/>
              <a:t>Hälosinformatik</a:t>
            </a:r>
            <a:r>
              <a:rPr lang="sv-SE" b="0" baseline="0" dirty="0" smtClean="0"/>
              <a:t> – kodregister och rutiner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b="0" baseline="0" dirty="0" smtClean="0"/>
              <a:t>Webbtidbokresurs, när och länssjukvårdsresurser (adjungerad resurs)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b="0" baseline="0" dirty="0" smtClean="0"/>
              <a:t>Adjungerad resurs - Ansvarig för avgifter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b="0" baseline="0" dirty="0" smtClean="0"/>
              <a:t>Verksamhetsrepresentanter läns- och närsjukvård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b="0" baseline="0" dirty="0" smtClean="0"/>
              <a:t>Annan resurs?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baseline="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sv-SE"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smtClean="0"/>
          </a:p>
          <a:p>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3</a:t>
            </a:fld>
            <a:endParaRPr lang="sv-SE"/>
          </a:p>
        </p:txBody>
      </p:sp>
    </p:spTree>
    <p:extLst>
      <p:ext uri="{BB962C8B-B14F-4D97-AF65-F5344CB8AC3E}">
        <p14:creationId xmlns:p14="http://schemas.microsoft.com/office/powerpoint/2010/main" val="1406581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Mobil incheckning och betalning infördes under 2018-2019. Vi behöver öka upp användandet av denna tjänst redan nu. Uppmana därför er personal på mottagningen att hänvisa till mobilt betalsätt.</a:t>
            </a:r>
            <a:r>
              <a:rPr lang="sv-SE" baseline="0" dirty="0" smtClean="0"/>
              <a:t> Detta kommer minska ”trycket” i kassan när vi väl öppnar upp för centralkassan på sjukhusen. </a:t>
            </a:r>
            <a:endParaRPr lang="sv-SE" dirty="0" smtClean="0"/>
          </a:p>
          <a:p>
            <a:endParaRPr lang="sv-SE" dirty="0" smtClean="0"/>
          </a:p>
          <a:p>
            <a:r>
              <a:rPr lang="sv-SE" dirty="0" smtClean="0"/>
              <a:t>Arbetssättet i centralkassan</a:t>
            </a:r>
            <a:r>
              <a:rPr lang="sv-SE" baseline="0" dirty="0" smtClean="0"/>
              <a:t> kommer i första hand vara att guida patienterna att använda de digitala sätten för att registrera och betala sitt besök. Mobilt i första hand, har de inte bank-id hänvisas patienterna till terminalen. Slutmålet är att max 30 % ska gå till den fysiska kassan. </a:t>
            </a:r>
          </a:p>
          <a:p>
            <a:endParaRPr lang="sv-SE" baseline="0" dirty="0" smtClean="0"/>
          </a:p>
          <a:p>
            <a:r>
              <a:rPr lang="sv-SE" baseline="0" dirty="0" smtClean="0"/>
              <a:t>Projektet upphandlar ett tillgänglighetsanpassat kösystem som blinkar och ”pratar”. </a:t>
            </a:r>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6</a:t>
            </a:fld>
            <a:endParaRPr lang="sv-SE"/>
          </a:p>
        </p:txBody>
      </p:sp>
    </p:spTree>
    <p:extLst>
      <p:ext uri="{BB962C8B-B14F-4D97-AF65-F5344CB8AC3E}">
        <p14:creationId xmlns:p14="http://schemas.microsoft.com/office/powerpoint/2010/main" val="1044729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Start i Piteå</a:t>
            </a:r>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7</a:t>
            </a:fld>
            <a:endParaRPr lang="sv-SE"/>
          </a:p>
        </p:txBody>
      </p:sp>
    </p:spTree>
    <p:extLst>
      <p:ext uri="{BB962C8B-B14F-4D97-AF65-F5344CB8AC3E}">
        <p14:creationId xmlns:p14="http://schemas.microsoft.com/office/powerpoint/2010/main" val="1405749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nual för mall">
    <p:spTree>
      <p:nvGrpSpPr>
        <p:cNvPr id="1" name=""/>
        <p:cNvGrpSpPr/>
        <p:nvPr/>
      </p:nvGrpSpPr>
      <p:grpSpPr>
        <a:xfrm>
          <a:off x="0" y="0"/>
          <a:ext cx="0" cy="0"/>
          <a:chOff x="0" y="0"/>
          <a:chExt cx="0" cy="0"/>
        </a:xfrm>
      </p:grpSpPr>
      <p:sp>
        <p:nvSpPr>
          <p:cNvPr id="4" name="Platshållare för text 12"/>
          <p:cNvSpPr txBox="1">
            <a:spLocks/>
          </p:cNvSpPr>
          <p:nvPr userDrawn="1"/>
        </p:nvSpPr>
        <p:spPr>
          <a:xfrm>
            <a:off x="1046759" y="1884385"/>
            <a:ext cx="3551646" cy="1027480"/>
          </a:xfrm>
          <a:prstGeom prst="rect">
            <a:avLst/>
          </a:prstGeom>
        </p:spPr>
        <p:txBody>
          <a:bodyPr/>
          <a:lstStyle>
            <a:lvl1pPr marL="285750" indent="-285750" algn="l" defTabSz="762000" rtl="0" eaLnBrk="1" fontAlgn="base" hangingPunct="1">
              <a:spcBef>
                <a:spcPct val="100000"/>
              </a:spcBef>
              <a:spcAft>
                <a:spcPct val="0"/>
              </a:spcAft>
              <a:buClr>
                <a:schemeClr val="tx2"/>
              </a:buClr>
              <a:buFont typeface="Arial" panose="020B0604020202020204" pitchFamily="34" charset="0"/>
              <a:buChar char="•"/>
              <a:defRPr sz="1600" baseline="0">
                <a:solidFill>
                  <a:schemeClr val="tx2"/>
                </a:solidFill>
                <a:latin typeface="Arial" panose="020B0604020202020204" pitchFamily="34" charset="0"/>
                <a:ea typeface="+mn-ea"/>
                <a:cs typeface="Arial" panose="020B0604020202020204" pitchFamily="34" charset="0"/>
              </a:defRPr>
            </a:lvl1pPr>
            <a:lvl2pPr marL="536575" indent="0" algn="l" defTabSz="762000" rtl="0" eaLnBrk="1" fontAlgn="base" hangingPunct="1">
              <a:spcBef>
                <a:spcPct val="20000"/>
              </a:spcBef>
              <a:spcAft>
                <a:spcPct val="0"/>
              </a:spcAft>
              <a:buClr>
                <a:schemeClr val="tx2"/>
              </a:buClr>
              <a:buSzPct val="80000"/>
              <a:buFont typeface="Arial" charset="0"/>
              <a:buNone/>
              <a:defRPr sz="1600">
                <a:solidFill>
                  <a:schemeClr val="tx2"/>
                </a:solidFill>
                <a:latin typeface="Arial" panose="020B0604020202020204" pitchFamily="34" charset="0"/>
                <a:cs typeface="Arial" panose="020B0604020202020204" pitchFamily="34" charset="0"/>
              </a:defRPr>
            </a:lvl2pPr>
            <a:lvl3pPr marL="180975" indent="-180975" algn="l" defTabSz="762000" rtl="0" eaLnBrk="1" fontAlgn="base" hangingPunct="1">
              <a:spcBef>
                <a:spcPct val="20000"/>
              </a:spcBef>
              <a:spcAft>
                <a:spcPct val="0"/>
              </a:spcAft>
              <a:buClr>
                <a:schemeClr val="tx2"/>
              </a:buClr>
              <a:buSzPct val="85000"/>
              <a:buFont typeface="Arial" charset="0"/>
              <a:buChar char="•"/>
              <a:defRPr sz="1600">
                <a:solidFill>
                  <a:schemeClr val="tx2"/>
                </a:solidFill>
                <a:latin typeface="Arial" panose="020B0604020202020204" pitchFamily="34" charset="0"/>
                <a:cs typeface="Arial" panose="020B0604020202020204" pitchFamily="34" charset="0"/>
              </a:defRPr>
            </a:lvl3pPr>
            <a:lvl4pPr marL="1790700" indent="-176213" algn="l" defTabSz="762000" rtl="0" eaLnBrk="1" fontAlgn="base" hangingPunct="1">
              <a:spcBef>
                <a:spcPct val="20000"/>
              </a:spcBef>
              <a:spcAft>
                <a:spcPct val="0"/>
              </a:spcAft>
              <a:buClr>
                <a:schemeClr val="tx2"/>
              </a:buClr>
              <a:buSzPct val="70000"/>
              <a:buFont typeface="Arial" charset="0"/>
              <a:buChar char="–"/>
              <a:defRPr sz="1600">
                <a:solidFill>
                  <a:schemeClr val="tx2"/>
                </a:solidFill>
                <a:latin typeface="Arial" panose="020B0604020202020204" pitchFamily="34" charset="0"/>
                <a:cs typeface="Arial" panose="020B0604020202020204" pitchFamily="34" charset="0"/>
              </a:defRPr>
            </a:lvl4pPr>
            <a:lvl5pPr marL="2154238" indent="-87313" algn="l" defTabSz="762000" rtl="0" eaLnBrk="1" fontAlgn="base" hangingPunct="1">
              <a:spcBef>
                <a:spcPct val="20000"/>
              </a:spcBef>
              <a:spcAft>
                <a:spcPct val="0"/>
              </a:spcAft>
              <a:buClr>
                <a:schemeClr val="tx2"/>
              </a:buClr>
              <a:buSzPct val="65000"/>
              <a:buFont typeface="Arial" charset="0"/>
              <a:buChar char="•"/>
              <a:defRPr sz="1600">
                <a:solidFill>
                  <a:schemeClr val="tx2"/>
                </a:solidFill>
                <a:latin typeface="Arial" panose="020B0604020202020204" pitchFamily="34" charset="0"/>
                <a:cs typeface="Arial" panose="020B0604020202020204" pitchFamily="34" charset="0"/>
              </a:defRPr>
            </a:lvl5pPr>
            <a:lvl6pPr marL="24384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6pPr>
            <a:lvl7pPr marL="28956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7pPr>
            <a:lvl8pPr marL="33528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8pPr>
            <a:lvl9pPr marL="38100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9pPr>
          </a:lstStyle>
          <a:p>
            <a:pPr marL="0" indent="0">
              <a:buNone/>
            </a:pPr>
            <a:r>
              <a:rPr lang="sv-SE" sz="1400" b="1" kern="0" dirty="0" smtClean="0">
                <a:solidFill>
                  <a:srgbClr val="155697"/>
                </a:solidFill>
              </a:rPr>
              <a:t>Skapa ny sida</a:t>
            </a:r>
          </a:p>
          <a:p>
            <a:pPr marL="285750" indent="-285750">
              <a:spcBef>
                <a:spcPts val="160"/>
              </a:spcBef>
            </a:pPr>
            <a:r>
              <a:rPr lang="sv-SE" sz="1200" b="0" u="none" kern="0" dirty="0" smtClean="0"/>
              <a:t>I menyn </a:t>
            </a:r>
            <a:r>
              <a:rPr lang="sv-SE" sz="1200" b="1" u="none" kern="0" dirty="0" smtClean="0"/>
              <a:t>Start</a:t>
            </a:r>
            <a:r>
              <a:rPr lang="sv-SE" sz="1200" b="1" u="none" kern="0" baseline="0" dirty="0" smtClean="0"/>
              <a:t> </a:t>
            </a:r>
            <a:r>
              <a:rPr lang="sv-SE" sz="1200" b="0" u="none" kern="0" baseline="0" dirty="0" smtClean="0"/>
              <a:t>hittar du</a:t>
            </a:r>
            <a:r>
              <a:rPr lang="sv-SE" sz="1200" b="1" u="none" kern="0" baseline="0" dirty="0" smtClean="0"/>
              <a:t> </a:t>
            </a:r>
            <a:r>
              <a:rPr lang="sv-SE" sz="1200" b="0" i="1" u="none" kern="0" baseline="0" dirty="0" smtClean="0"/>
              <a:t>Ny bild</a:t>
            </a:r>
            <a:r>
              <a:rPr lang="sv-SE" sz="1200" b="0" u="none" kern="0" baseline="0" dirty="0" smtClean="0"/>
              <a:t>.</a:t>
            </a:r>
            <a:r>
              <a:rPr lang="sv-SE" sz="1200" b="0" u="none" kern="0" dirty="0" smtClean="0"/>
              <a:t> </a:t>
            </a:r>
          </a:p>
          <a:p>
            <a:pPr marL="285750" indent="-285750">
              <a:spcBef>
                <a:spcPts val="160"/>
              </a:spcBef>
            </a:pPr>
            <a:r>
              <a:rPr lang="sv-SE" sz="1200" i="0" u="none" kern="0" dirty="0" smtClean="0"/>
              <a:t>Klicka på pilen</a:t>
            </a:r>
            <a:r>
              <a:rPr lang="sv-SE" sz="1200" i="0" u="none" kern="0" baseline="0" dirty="0" smtClean="0"/>
              <a:t> och välj den </a:t>
            </a:r>
            <a:r>
              <a:rPr lang="sv-SE" sz="1200" i="0" u="none" kern="0" baseline="0" dirty="0" err="1" smtClean="0"/>
              <a:t>sidmall</a:t>
            </a:r>
            <a:r>
              <a:rPr lang="sv-SE" sz="1200" i="0" u="none" kern="0" baseline="0" dirty="0" smtClean="0"/>
              <a:t> du behöver.</a:t>
            </a:r>
            <a:endParaRPr lang="sv-SE" sz="1400" i="0" u="none" kern="0" baseline="0" dirty="0" smtClean="0"/>
          </a:p>
          <a:p>
            <a:endParaRPr lang="sv-SE" sz="1400" i="0" u="none" kern="0" baseline="0" dirty="0" smtClean="0"/>
          </a:p>
          <a:p>
            <a:endParaRPr lang="sv-SE" sz="1400" i="0" u="none" kern="0" baseline="0" dirty="0" smtClean="0"/>
          </a:p>
          <a:p>
            <a:endParaRPr lang="sv-SE" sz="1400" i="0" u="none" kern="0" baseline="0" dirty="0" smtClean="0"/>
          </a:p>
          <a:p>
            <a:pPr marL="228600" marR="0" indent="-228600" algn="l" defTabSz="762000" rtl="0" eaLnBrk="1" fontAlgn="base" latinLnBrk="0" hangingPunct="1">
              <a:lnSpc>
                <a:spcPct val="100000"/>
              </a:lnSpc>
              <a:spcBef>
                <a:spcPts val="160"/>
              </a:spcBef>
              <a:spcAft>
                <a:spcPct val="0"/>
              </a:spcAft>
              <a:buClr>
                <a:schemeClr val="tx2"/>
              </a:buClr>
              <a:buSzTx/>
              <a:buFont typeface="+mj-lt"/>
              <a:buAutoNum type="arabicPeriod"/>
              <a:tabLst/>
              <a:defRPr/>
            </a:pPr>
            <a:endParaRPr lang="sv-SE" sz="1200" kern="0" dirty="0" smtClean="0"/>
          </a:p>
          <a:p>
            <a:pPr marL="0" indent="0">
              <a:buNone/>
            </a:pPr>
            <a:endParaRPr lang="sv-SE" sz="1200" kern="0" dirty="0" smtClean="0"/>
          </a:p>
          <a:p>
            <a:pPr marL="0" indent="0">
              <a:buNone/>
            </a:pPr>
            <a:endParaRPr lang="sv-SE" sz="1200" kern="0" dirty="0" smtClean="0"/>
          </a:p>
          <a:p>
            <a:pPr marL="0" indent="0">
              <a:buNone/>
            </a:pPr>
            <a:endParaRPr lang="sv-SE" sz="1200" kern="0" dirty="0" smtClean="0"/>
          </a:p>
          <a:p>
            <a:pPr marL="0" indent="0">
              <a:buNone/>
            </a:pPr>
            <a:endParaRPr lang="sv-SE" sz="1200" kern="0" dirty="0"/>
          </a:p>
          <a:p>
            <a:endParaRPr lang="sv-SE" sz="1400" kern="0" dirty="0" smtClean="0"/>
          </a:p>
        </p:txBody>
      </p:sp>
      <p:sp>
        <p:nvSpPr>
          <p:cNvPr id="5" name="Rubrik 8"/>
          <p:cNvSpPr txBox="1">
            <a:spLocks/>
          </p:cNvSpPr>
          <p:nvPr userDrawn="1"/>
        </p:nvSpPr>
        <p:spPr>
          <a:xfrm>
            <a:off x="1034250" y="581288"/>
            <a:ext cx="5619750" cy="465534"/>
          </a:xfrm>
          <a:prstGeom prst="rect">
            <a:avLst/>
          </a:prstGeom>
        </p:spPr>
        <p:txBody>
          <a:bodyPr/>
          <a:lstStyle>
            <a:lvl1pPr algn="l" defTabSz="762000" rtl="0" eaLnBrk="1" fontAlgn="base" hangingPunct="1">
              <a:spcBef>
                <a:spcPct val="0"/>
              </a:spcBef>
              <a:spcAft>
                <a:spcPct val="0"/>
              </a:spcAft>
              <a:defRPr sz="2800" b="1">
                <a:solidFill>
                  <a:srgbClr val="0070C0"/>
                </a:solidFill>
                <a:latin typeface="+mj-lt"/>
                <a:ea typeface="+mj-ea"/>
                <a:cs typeface="+mj-cs"/>
              </a:defRPr>
            </a:lvl1pPr>
            <a:lvl2pPr algn="l" defTabSz="762000" rtl="0" eaLnBrk="1" fontAlgn="base" hangingPunct="1">
              <a:spcBef>
                <a:spcPct val="0"/>
              </a:spcBef>
              <a:spcAft>
                <a:spcPct val="0"/>
              </a:spcAft>
              <a:defRPr sz="3400">
                <a:solidFill>
                  <a:schemeClr val="tx1"/>
                </a:solidFill>
                <a:latin typeface="Arial" charset="0"/>
              </a:defRPr>
            </a:lvl2pPr>
            <a:lvl3pPr algn="l" defTabSz="762000" rtl="0" eaLnBrk="1" fontAlgn="base" hangingPunct="1">
              <a:spcBef>
                <a:spcPct val="0"/>
              </a:spcBef>
              <a:spcAft>
                <a:spcPct val="0"/>
              </a:spcAft>
              <a:defRPr sz="3400">
                <a:solidFill>
                  <a:schemeClr val="tx1"/>
                </a:solidFill>
                <a:latin typeface="Arial" charset="0"/>
              </a:defRPr>
            </a:lvl3pPr>
            <a:lvl4pPr algn="l" defTabSz="762000" rtl="0" eaLnBrk="1" fontAlgn="base" hangingPunct="1">
              <a:spcBef>
                <a:spcPct val="0"/>
              </a:spcBef>
              <a:spcAft>
                <a:spcPct val="0"/>
              </a:spcAft>
              <a:defRPr sz="3400">
                <a:solidFill>
                  <a:schemeClr val="tx1"/>
                </a:solidFill>
                <a:latin typeface="Arial" charset="0"/>
              </a:defRPr>
            </a:lvl4pPr>
            <a:lvl5pPr algn="l" defTabSz="762000" rtl="0" eaLnBrk="1" fontAlgn="base" hangingPunct="1">
              <a:spcBef>
                <a:spcPct val="0"/>
              </a:spcBef>
              <a:spcAft>
                <a:spcPct val="0"/>
              </a:spcAft>
              <a:defRPr sz="3400">
                <a:solidFill>
                  <a:schemeClr val="tx1"/>
                </a:solidFill>
                <a:latin typeface="Arial" charset="0"/>
              </a:defRPr>
            </a:lvl5pPr>
            <a:lvl6pPr marL="457200" algn="l" defTabSz="762000" rtl="0" eaLnBrk="1" fontAlgn="base" hangingPunct="1">
              <a:spcBef>
                <a:spcPct val="0"/>
              </a:spcBef>
              <a:spcAft>
                <a:spcPct val="0"/>
              </a:spcAft>
              <a:defRPr sz="3400">
                <a:solidFill>
                  <a:srgbClr val="0D68B0"/>
                </a:solidFill>
                <a:latin typeface="Arial" charset="0"/>
              </a:defRPr>
            </a:lvl6pPr>
            <a:lvl7pPr marL="914400" algn="l" defTabSz="762000" rtl="0" eaLnBrk="1" fontAlgn="base" hangingPunct="1">
              <a:spcBef>
                <a:spcPct val="0"/>
              </a:spcBef>
              <a:spcAft>
                <a:spcPct val="0"/>
              </a:spcAft>
              <a:defRPr sz="3400">
                <a:solidFill>
                  <a:srgbClr val="0D68B0"/>
                </a:solidFill>
                <a:latin typeface="Arial" charset="0"/>
              </a:defRPr>
            </a:lvl7pPr>
            <a:lvl8pPr marL="1371600" algn="l" defTabSz="762000" rtl="0" eaLnBrk="1" fontAlgn="base" hangingPunct="1">
              <a:spcBef>
                <a:spcPct val="0"/>
              </a:spcBef>
              <a:spcAft>
                <a:spcPct val="0"/>
              </a:spcAft>
              <a:defRPr sz="3400">
                <a:solidFill>
                  <a:srgbClr val="0D68B0"/>
                </a:solidFill>
                <a:latin typeface="Arial" charset="0"/>
              </a:defRPr>
            </a:lvl8pPr>
            <a:lvl9pPr marL="1828800" algn="l" defTabSz="762000" rtl="0" eaLnBrk="1" fontAlgn="base" hangingPunct="1">
              <a:spcBef>
                <a:spcPct val="0"/>
              </a:spcBef>
              <a:spcAft>
                <a:spcPct val="0"/>
              </a:spcAft>
              <a:defRPr sz="3400">
                <a:solidFill>
                  <a:srgbClr val="0D68B0"/>
                </a:solidFill>
                <a:latin typeface="Arial" charset="0"/>
              </a:defRPr>
            </a:lvl9pPr>
          </a:lstStyle>
          <a:p>
            <a:r>
              <a:rPr lang="sv-SE" kern="0" dirty="0" smtClean="0"/>
              <a:t>Våra nya mallar</a:t>
            </a:r>
            <a:endParaRPr lang="sv-SE" kern="0" dirty="0"/>
          </a:p>
        </p:txBody>
      </p:sp>
      <p:grpSp>
        <p:nvGrpSpPr>
          <p:cNvPr id="17" name="Grupp 16"/>
          <p:cNvGrpSpPr/>
          <p:nvPr userDrawn="1"/>
        </p:nvGrpSpPr>
        <p:grpSpPr>
          <a:xfrm>
            <a:off x="1153326" y="2947015"/>
            <a:ext cx="1761936" cy="992330"/>
            <a:chOff x="1545535" y="1656085"/>
            <a:chExt cx="1990725" cy="108585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5535" y="1656085"/>
              <a:ext cx="1990725" cy="1085850"/>
            </a:xfrm>
            <a:prstGeom prst="rect">
              <a:avLst/>
            </a:prstGeom>
            <a:ln>
              <a:solidFill>
                <a:schemeClr val="tx1"/>
              </a:solidFill>
            </a:ln>
          </p:spPr>
        </p:pic>
        <p:sp>
          <p:nvSpPr>
            <p:cNvPr id="2" name="Ellips 1"/>
            <p:cNvSpPr/>
            <p:nvPr userDrawn="1"/>
          </p:nvSpPr>
          <p:spPr bwMode="auto">
            <a:xfrm>
              <a:off x="2647464" y="2404704"/>
              <a:ext cx="152380" cy="152380"/>
            </a:xfrm>
            <a:prstGeom prst="ellipse">
              <a:avLst/>
            </a:prstGeom>
            <a:noFill/>
            <a:ln w="12700" cap="flat" cmpd="sng" algn="ctr">
              <a:solidFill>
                <a:schemeClr val="accent4"/>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600" b="0" i="0" u="none" strike="noStrike" cap="none" normalizeH="0" baseline="0" smtClean="0">
                <a:ln>
                  <a:noFill/>
                </a:ln>
                <a:solidFill>
                  <a:schemeClr val="tx1"/>
                </a:solidFill>
                <a:effectLst/>
                <a:latin typeface="Arial" charset="0"/>
              </a:endParaRPr>
            </a:p>
          </p:txBody>
        </p:sp>
      </p:grpSp>
      <p:grpSp>
        <p:nvGrpSpPr>
          <p:cNvPr id="49" name="Grupp 48"/>
          <p:cNvGrpSpPr/>
          <p:nvPr userDrawn="1"/>
        </p:nvGrpSpPr>
        <p:grpSpPr>
          <a:xfrm>
            <a:off x="4584348" y="2911864"/>
            <a:ext cx="1761936" cy="999291"/>
            <a:chOff x="1563890" y="3912629"/>
            <a:chExt cx="1990725" cy="1085850"/>
          </a:xfrm>
        </p:grpSpPr>
        <p:pic>
          <p:nvPicPr>
            <p:cNvPr id="30" name="Bildobjekt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63890" y="3912629"/>
              <a:ext cx="1990725" cy="1085850"/>
            </a:xfrm>
            <a:prstGeom prst="rect">
              <a:avLst/>
            </a:prstGeom>
            <a:ln>
              <a:solidFill>
                <a:schemeClr val="tx1"/>
              </a:solidFill>
            </a:ln>
          </p:spPr>
        </p:pic>
        <p:sp>
          <p:nvSpPr>
            <p:cNvPr id="44" name="Rektangel 43"/>
            <p:cNvSpPr/>
            <p:nvPr userDrawn="1"/>
          </p:nvSpPr>
          <p:spPr bwMode="auto">
            <a:xfrm>
              <a:off x="2802016" y="4183582"/>
              <a:ext cx="736413" cy="215328"/>
            </a:xfrm>
            <a:prstGeom prst="rect">
              <a:avLst/>
            </a:prstGeom>
            <a:no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600" b="0" i="0" u="none" strike="noStrike" cap="none" normalizeH="0" baseline="0" smtClean="0">
                <a:ln>
                  <a:noFill/>
                </a:ln>
                <a:noFill/>
                <a:effectLst/>
                <a:latin typeface="Arial" charset="0"/>
              </a:endParaRPr>
            </a:p>
          </p:txBody>
        </p:sp>
      </p:grpSp>
      <p:sp>
        <p:nvSpPr>
          <p:cNvPr id="15" name="Rektangel 14"/>
          <p:cNvSpPr/>
          <p:nvPr userDrawn="1"/>
        </p:nvSpPr>
        <p:spPr>
          <a:xfrm>
            <a:off x="4501299" y="1884384"/>
            <a:ext cx="4572000" cy="913070"/>
          </a:xfrm>
          <a:prstGeom prst="rect">
            <a:avLst/>
          </a:prstGeom>
        </p:spPr>
        <p:txBody>
          <a:bodyPr>
            <a:spAutoFit/>
          </a:bodyPr>
          <a:lstStyle/>
          <a:p>
            <a:pPr marL="0" indent="0">
              <a:buNone/>
            </a:pPr>
            <a:r>
              <a:rPr lang="sv-SE" sz="1400" b="1" kern="0" dirty="0" smtClean="0">
                <a:solidFill>
                  <a:srgbClr val="155697"/>
                </a:solidFill>
              </a:rPr>
              <a:t>Ändra mall på en befintlig sida</a:t>
            </a:r>
          </a:p>
          <a:p>
            <a:pPr marL="171450" indent="-171450">
              <a:spcBef>
                <a:spcPts val="160"/>
              </a:spcBef>
              <a:buFont typeface="Arial" panose="020B0604020202020204" pitchFamily="34" charset="0"/>
              <a:buChar char="•"/>
            </a:pPr>
            <a:r>
              <a:rPr lang="sv-SE" sz="1200" b="0" u="none" kern="0" dirty="0" smtClean="0"/>
              <a:t>Markera den sida i presentationen som du </a:t>
            </a:r>
            <a:br>
              <a:rPr lang="sv-SE" sz="1200" b="0" u="none" kern="0" dirty="0" smtClean="0"/>
            </a:br>
            <a:r>
              <a:rPr lang="sv-SE" sz="1200" b="0" u="none" kern="0" dirty="0" smtClean="0"/>
              <a:t>vill byta </a:t>
            </a:r>
            <a:r>
              <a:rPr lang="sv-SE" sz="1200" b="0" u="none" kern="0" dirty="0" err="1" smtClean="0"/>
              <a:t>sidmall</a:t>
            </a:r>
            <a:r>
              <a:rPr lang="sv-SE" sz="1200" b="0" u="none" kern="0" dirty="0" smtClean="0"/>
              <a:t> på. </a:t>
            </a:r>
          </a:p>
          <a:p>
            <a:pPr marL="171450" marR="0" indent="-171450" algn="l" defTabSz="762000" rtl="0" eaLnBrk="1" fontAlgn="base" latinLnBrk="0" hangingPunct="1">
              <a:lnSpc>
                <a:spcPct val="100000"/>
              </a:lnSpc>
              <a:spcBef>
                <a:spcPts val="160"/>
              </a:spcBef>
              <a:spcAft>
                <a:spcPct val="0"/>
              </a:spcAft>
              <a:buClr>
                <a:schemeClr val="tx2"/>
              </a:buClr>
              <a:buSzTx/>
              <a:buFont typeface="Arial" panose="020B0604020202020204" pitchFamily="34" charset="0"/>
              <a:buChar char="•"/>
              <a:tabLst/>
              <a:defRPr/>
            </a:pPr>
            <a:r>
              <a:rPr lang="sv-SE" sz="1200" b="0" u="none" kern="0" dirty="0" smtClean="0"/>
              <a:t>Gå</a:t>
            </a:r>
            <a:r>
              <a:rPr lang="sv-SE" sz="1200" b="0" u="none" kern="0" baseline="0" dirty="0" smtClean="0"/>
              <a:t> upp till menyn </a:t>
            </a:r>
            <a:r>
              <a:rPr lang="sv-SE" sz="1200" b="1" u="none" kern="0" dirty="0" smtClean="0"/>
              <a:t>Start</a:t>
            </a:r>
            <a:r>
              <a:rPr lang="sv-SE" sz="1200" b="1" u="none" kern="0" baseline="0" dirty="0" smtClean="0"/>
              <a:t> </a:t>
            </a:r>
            <a:r>
              <a:rPr lang="sv-SE" sz="1200" b="0" u="none" kern="0" baseline="0" dirty="0" smtClean="0"/>
              <a:t>och välj</a:t>
            </a:r>
            <a:r>
              <a:rPr lang="sv-SE" sz="1200" b="1" u="none" kern="0" baseline="0" dirty="0" smtClean="0"/>
              <a:t> </a:t>
            </a:r>
            <a:r>
              <a:rPr lang="sv-SE" sz="1200" b="0" i="1" u="none" kern="0" baseline="0" dirty="0" smtClean="0"/>
              <a:t>Layout</a:t>
            </a:r>
            <a:r>
              <a:rPr lang="sv-SE" sz="1200" b="0" u="none" kern="0" baseline="0" dirty="0" smtClean="0"/>
              <a:t>.</a:t>
            </a:r>
            <a:r>
              <a:rPr lang="sv-SE" sz="1200" b="0" u="none" kern="0" dirty="0" smtClean="0"/>
              <a:t> </a:t>
            </a:r>
          </a:p>
        </p:txBody>
      </p:sp>
      <p:sp>
        <p:nvSpPr>
          <p:cNvPr id="11" name="Platshållare för text 12"/>
          <p:cNvSpPr txBox="1">
            <a:spLocks/>
          </p:cNvSpPr>
          <p:nvPr userDrawn="1"/>
        </p:nvSpPr>
        <p:spPr>
          <a:xfrm>
            <a:off x="1051491" y="1139021"/>
            <a:ext cx="6419585" cy="691441"/>
          </a:xfrm>
          <a:prstGeom prst="rect">
            <a:avLst/>
          </a:prstGeom>
        </p:spPr>
        <p:txBody>
          <a:bodyPr/>
          <a:lstStyle>
            <a:lvl1pPr marL="285750" indent="-285750" algn="l" defTabSz="762000" rtl="0" eaLnBrk="1" fontAlgn="base" hangingPunct="1">
              <a:spcBef>
                <a:spcPct val="100000"/>
              </a:spcBef>
              <a:spcAft>
                <a:spcPct val="0"/>
              </a:spcAft>
              <a:buClr>
                <a:schemeClr val="tx2"/>
              </a:buClr>
              <a:buFont typeface="Arial" panose="020B0604020202020204" pitchFamily="34" charset="0"/>
              <a:buChar char="•"/>
              <a:defRPr sz="1600" baseline="0">
                <a:solidFill>
                  <a:schemeClr val="tx2"/>
                </a:solidFill>
                <a:latin typeface="Arial" panose="020B0604020202020204" pitchFamily="34" charset="0"/>
                <a:ea typeface="+mn-ea"/>
                <a:cs typeface="Arial" panose="020B0604020202020204" pitchFamily="34" charset="0"/>
              </a:defRPr>
            </a:lvl1pPr>
            <a:lvl2pPr marL="536575" indent="0" algn="l" defTabSz="762000" rtl="0" eaLnBrk="1" fontAlgn="base" hangingPunct="1">
              <a:spcBef>
                <a:spcPct val="20000"/>
              </a:spcBef>
              <a:spcAft>
                <a:spcPct val="0"/>
              </a:spcAft>
              <a:buClr>
                <a:schemeClr val="tx2"/>
              </a:buClr>
              <a:buSzPct val="80000"/>
              <a:buFont typeface="Arial" charset="0"/>
              <a:buNone/>
              <a:defRPr sz="1600">
                <a:solidFill>
                  <a:schemeClr val="tx2"/>
                </a:solidFill>
                <a:latin typeface="Arial" panose="020B0604020202020204" pitchFamily="34" charset="0"/>
                <a:cs typeface="Arial" panose="020B0604020202020204" pitchFamily="34" charset="0"/>
              </a:defRPr>
            </a:lvl2pPr>
            <a:lvl3pPr marL="180975" indent="-180975" algn="l" defTabSz="762000" rtl="0" eaLnBrk="1" fontAlgn="base" hangingPunct="1">
              <a:spcBef>
                <a:spcPct val="20000"/>
              </a:spcBef>
              <a:spcAft>
                <a:spcPct val="0"/>
              </a:spcAft>
              <a:buClr>
                <a:schemeClr val="tx2"/>
              </a:buClr>
              <a:buSzPct val="85000"/>
              <a:buFont typeface="Arial" charset="0"/>
              <a:buChar char="•"/>
              <a:defRPr sz="1600">
                <a:solidFill>
                  <a:schemeClr val="tx2"/>
                </a:solidFill>
                <a:latin typeface="Arial" panose="020B0604020202020204" pitchFamily="34" charset="0"/>
                <a:cs typeface="Arial" panose="020B0604020202020204" pitchFamily="34" charset="0"/>
              </a:defRPr>
            </a:lvl3pPr>
            <a:lvl4pPr marL="1790700" indent="-176213" algn="l" defTabSz="762000" rtl="0" eaLnBrk="1" fontAlgn="base" hangingPunct="1">
              <a:spcBef>
                <a:spcPct val="20000"/>
              </a:spcBef>
              <a:spcAft>
                <a:spcPct val="0"/>
              </a:spcAft>
              <a:buClr>
                <a:schemeClr val="tx2"/>
              </a:buClr>
              <a:buSzPct val="70000"/>
              <a:buFont typeface="Arial" charset="0"/>
              <a:buChar char="–"/>
              <a:defRPr sz="1600">
                <a:solidFill>
                  <a:schemeClr val="tx2"/>
                </a:solidFill>
                <a:latin typeface="Arial" panose="020B0604020202020204" pitchFamily="34" charset="0"/>
                <a:cs typeface="Arial" panose="020B0604020202020204" pitchFamily="34" charset="0"/>
              </a:defRPr>
            </a:lvl4pPr>
            <a:lvl5pPr marL="2154238" indent="-87313" algn="l" defTabSz="762000" rtl="0" eaLnBrk="1" fontAlgn="base" hangingPunct="1">
              <a:spcBef>
                <a:spcPct val="20000"/>
              </a:spcBef>
              <a:spcAft>
                <a:spcPct val="0"/>
              </a:spcAft>
              <a:buClr>
                <a:schemeClr val="tx2"/>
              </a:buClr>
              <a:buSzPct val="65000"/>
              <a:buFont typeface="Arial" charset="0"/>
              <a:buChar char="•"/>
              <a:defRPr sz="1600">
                <a:solidFill>
                  <a:schemeClr val="tx2"/>
                </a:solidFill>
                <a:latin typeface="Arial" panose="020B0604020202020204" pitchFamily="34" charset="0"/>
                <a:cs typeface="Arial" panose="020B0604020202020204" pitchFamily="34" charset="0"/>
              </a:defRPr>
            </a:lvl5pPr>
            <a:lvl6pPr marL="24384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6pPr>
            <a:lvl7pPr marL="28956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7pPr>
            <a:lvl8pPr marL="33528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8pPr>
            <a:lvl9pPr marL="38100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9pPr>
          </a:lstStyle>
          <a:p>
            <a:pPr marL="0" indent="0">
              <a:spcBef>
                <a:spcPts val="160"/>
              </a:spcBef>
              <a:buNone/>
            </a:pPr>
            <a:r>
              <a:rPr lang="sv-SE" sz="1200" b="1" i="0" u="none" kern="0" baseline="0" dirty="0" smtClean="0"/>
              <a:t>Det finns två gemensamma powerpointmallar för organisationen, en blå och en vit. Du hittar båda i VIS. Avsändaren är Region Norrbotten, oavsett vilken division vi tillhör. Använd de befintliga sidmallarna (layout) så långt det är möjligt.</a:t>
            </a:r>
            <a:endParaRPr lang="sv-SE" sz="1400" i="0" u="none" kern="0" baseline="0" dirty="0" smtClean="0"/>
          </a:p>
        </p:txBody>
      </p:sp>
    </p:spTree>
    <p:extLst>
      <p:ext uri="{BB962C8B-B14F-4D97-AF65-F5344CB8AC3E}">
        <p14:creationId xmlns:p14="http://schemas.microsoft.com/office/powerpoint/2010/main" val="38518529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 Helbild ">
    <p:spTree>
      <p:nvGrpSpPr>
        <p:cNvPr id="1" name=""/>
        <p:cNvGrpSpPr/>
        <p:nvPr/>
      </p:nvGrpSpPr>
      <p:grpSpPr>
        <a:xfrm>
          <a:off x="0" y="0"/>
          <a:ext cx="0" cy="0"/>
          <a:chOff x="0" y="0"/>
          <a:chExt cx="0" cy="0"/>
        </a:xfrm>
      </p:grpSpPr>
      <p:sp>
        <p:nvSpPr>
          <p:cNvPr id="4" name="Platshållare för bild 9"/>
          <p:cNvSpPr>
            <a:spLocks noGrp="1"/>
          </p:cNvSpPr>
          <p:nvPr>
            <p:ph type="pic" sz="quarter" idx="13"/>
          </p:nvPr>
        </p:nvSpPr>
        <p:spPr>
          <a:xfrm>
            <a:off x="0" y="0"/>
            <a:ext cx="9144000" cy="5151966"/>
          </a:xfrm>
          <a:prstGeom prst="rect">
            <a:avLst/>
          </a:prstGeom>
        </p:spPr>
        <p:txBody>
          <a:bodyPr/>
          <a:lstStyle>
            <a:lvl1pPr>
              <a:defRPr/>
            </a:lvl1pPr>
          </a:lstStyle>
          <a:p>
            <a:r>
              <a:rPr lang="sv-SE" smtClean="0"/>
              <a:t>Klicka på ikonen för att lägga till en bild</a:t>
            </a:r>
            <a:endParaRPr lang="sv-SE" dirty="0"/>
          </a:p>
        </p:txBody>
      </p:sp>
    </p:spTree>
    <p:extLst>
      <p:ext uri="{BB962C8B-B14F-4D97-AF65-F5344CB8AC3E}">
        <p14:creationId xmlns:p14="http://schemas.microsoft.com/office/powerpoint/2010/main" val="240413252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 Helbild med text ovanpå">
    <p:spTree>
      <p:nvGrpSpPr>
        <p:cNvPr id="1" name=""/>
        <p:cNvGrpSpPr/>
        <p:nvPr/>
      </p:nvGrpSpPr>
      <p:grpSpPr>
        <a:xfrm>
          <a:off x="0" y="0"/>
          <a:ext cx="0" cy="0"/>
          <a:chOff x="0" y="0"/>
          <a:chExt cx="0" cy="0"/>
        </a:xfrm>
      </p:grpSpPr>
      <p:sp>
        <p:nvSpPr>
          <p:cNvPr id="4" name="Platshållare för bild 9"/>
          <p:cNvSpPr>
            <a:spLocks noGrp="1"/>
          </p:cNvSpPr>
          <p:nvPr>
            <p:ph type="pic" sz="quarter" idx="13"/>
          </p:nvPr>
        </p:nvSpPr>
        <p:spPr>
          <a:xfrm>
            <a:off x="0" y="0"/>
            <a:ext cx="9144000" cy="5151966"/>
          </a:xfrm>
          <a:prstGeom prst="rect">
            <a:avLst/>
          </a:prstGeom>
        </p:spPr>
        <p:txBody>
          <a:bodyPr/>
          <a:lstStyle>
            <a:lvl1pPr>
              <a:defRPr/>
            </a:lvl1pPr>
          </a:lstStyle>
          <a:p>
            <a:r>
              <a:rPr lang="sv-SE" smtClean="0"/>
              <a:t>Klicka på ikonen för att lägga till en bild</a:t>
            </a:r>
            <a:endParaRPr lang="sv-SE" dirty="0"/>
          </a:p>
        </p:txBody>
      </p:sp>
      <p:sp>
        <p:nvSpPr>
          <p:cNvPr id="2" name="Rubrik 1"/>
          <p:cNvSpPr>
            <a:spLocks noGrp="1"/>
          </p:cNvSpPr>
          <p:nvPr>
            <p:ph type="title"/>
          </p:nvPr>
        </p:nvSpPr>
        <p:spPr>
          <a:xfrm>
            <a:off x="762001" y="734616"/>
            <a:ext cx="3590925" cy="2065734"/>
          </a:xfrm>
          <a:prstGeom prst="rect">
            <a:avLst/>
          </a:prstGeom>
        </p:spPr>
        <p:txBody>
          <a:bodyPr/>
          <a:lstStyle>
            <a:lvl1pPr>
              <a:lnSpc>
                <a:spcPct val="110000"/>
              </a:lnSpc>
              <a:defRPr sz="2400" b="1">
                <a:solidFill>
                  <a:schemeClr val="bg1"/>
                </a:solidFill>
              </a:defRPr>
            </a:lvl1pPr>
          </a:lstStyle>
          <a:p>
            <a:r>
              <a:rPr lang="sv-SE" smtClean="0"/>
              <a:t>Klicka här för att ändra format</a:t>
            </a:r>
            <a:endParaRPr lang="sv-SE" dirty="0"/>
          </a:p>
        </p:txBody>
      </p:sp>
    </p:spTree>
    <p:extLst>
      <p:ext uri="{BB962C8B-B14F-4D97-AF65-F5344CB8AC3E}">
        <p14:creationId xmlns:p14="http://schemas.microsoft.com/office/powerpoint/2010/main" val="19636831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23353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Titel &amp; presentatör">
    <p:spTree>
      <p:nvGrpSpPr>
        <p:cNvPr id="1" name=""/>
        <p:cNvGrpSpPr/>
        <p:nvPr/>
      </p:nvGrpSpPr>
      <p:grpSpPr>
        <a:xfrm>
          <a:off x="0" y="0"/>
          <a:ext cx="0" cy="0"/>
          <a:chOff x="0" y="0"/>
          <a:chExt cx="0" cy="0"/>
        </a:xfrm>
      </p:grpSpPr>
      <p:sp>
        <p:nvSpPr>
          <p:cNvPr id="7" name="Rubrik 1"/>
          <p:cNvSpPr>
            <a:spLocks noGrp="1"/>
          </p:cNvSpPr>
          <p:nvPr>
            <p:ph type="title"/>
          </p:nvPr>
        </p:nvSpPr>
        <p:spPr>
          <a:xfrm>
            <a:off x="1319002" y="1084333"/>
            <a:ext cx="6497905" cy="1011503"/>
          </a:xfrm>
          <a:prstGeom prst="rect">
            <a:avLst/>
          </a:prstGeom>
        </p:spPr>
        <p:txBody>
          <a:bodyPr anchor="b"/>
          <a:lstStyle>
            <a:lvl1pPr algn="ctr">
              <a:defRPr sz="3200" b="1">
                <a:solidFill>
                  <a:srgbClr val="0070C0"/>
                </a:solidFill>
              </a:defRPr>
            </a:lvl1pPr>
          </a:lstStyle>
          <a:p>
            <a:r>
              <a:rPr lang="sv-SE" smtClean="0"/>
              <a:t>Klicka här för att ändra format</a:t>
            </a:r>
            <a:endParaRPr lang="sv-SE" dirty="0"/>
          </a:p>
        </p:txBody>
      </p:sp>
      <p:sp>
        <p:nvSpPr>
          <p:cNvPr id="8" name="Platshållare för text 12"/>
          <p:cNvSpPr>
            <a:spLocks noGrp="1"/>
          </p:cNvSpPr>
          <p:nvPr>
            <p:ph type="body" sz="quarter" idx="14"/>
          </p:nvPr>
        </p:nvSpPr>
        <p:spPr>
          <a:xfrm>
            <a:off x="1319002" y="2127489"/>
            <a:ext cx="6505997" cy="688539"/>
          </a:xfrm>
          <a:prstGeom prst="rect">
            <a:avLst/>
          </a:prstGeom>
        </p:spPr>
        <p:txBody>
          <a:bodyPr anchor="ctr"/>
          <a:lstStyle>
            <a:lvl1pPr marL="0" indent="0" algn="ctr">
              <a:buNone/>
              <a:defRPr sz="2000" b="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sv-SE" smtClean="0"/>
              <a:t>Klicka här för att ändra format på bakgrundstexten</a:t>
            </a:r>
          </a:p>
        </p:txBody>
      </p:sp>
    </p:spTree>
    <p:extLst>
      <p:ext uri="{BB962C8B-B14F-4D97-AF65-F5344CB8AC3E}">
        <p14:creationId xmlns:p14="http://schemas.microsoft.com/office/powerpoint/2010/main" val="22939234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Rubrik &amp; text">
    <p:spTree>
      <p:nvGrpSpPr>
        <p:cNvPr id="1" name=""/>
        <p:cNvGrpSpPr/>
        <p:nvPr/>
      </p:nvGrpSpPr>
      <p:grpSpPr>
        <a:xfrm>
          <a:off x="0" y="0"/>
          <a:ext cx="0" cy="0"/>
          <a:chOff x="0" y="0"/>
          <a:chExt cx="0" cy="0"/>
        </a:xfrm>
      </p:grpSpPr>
      <p:sp>
        <p:nvSpPr>
          <p:cNvPr id="11" name="Rubrik 8"/>
          <p:cNvSpPr>
            <a:spLocks noGrp="1"/>
          </p:cNvSpPr>
          <p:nvPr>
            <p:ph type="title"/>
          </p:nvPr>
        </p:nvSpPr>
        <p:spPr>
          <a:xfrm>
            <a:off x="1592722" y="384370"/>
            <a:ext cx="5978095" cy="834016"/>
          </a:xfrm>
          <a:prstGeom prst="rect">
            <a:avLst/>
          </a:prstGeom>
        </p:spPr>
        <p:txBody>
          <a:bodyPr anchor="b" anchorCtr="0"/>
          <a:lstStyle>
            <a:lvl1pPr>
              <a:defRPr sz="2400" b="1" baseline="0">
                <a:solidFill>
                  <a:srgbClr val="0070C0"/>
                </a:solidFill>
              </a:defRPr>
            </a:lvl1pPr>
          </a:lstStyle>
          <a:p>
            <a:r>
              <a:rPr lang="sv-SE" smtClean="0"/>
              <a:t>Klicka här för att ändra format</a:t>
            </a:r>
            <a:endParaRPr lang="sv-SE" dirty="0"/>
          </a:p>
        </p:txBody>
      </p:sp>
      <p:sp>
        <p:nvSpPr>
          <p:cNvPr id="16" name="Platshållare för innehåll 2"/>
          <p:cNvSpPr>
            <a:spLocks noGrp="1"/>
          </p:cNvSpPr>
          <p:nvPr>
            <p:ph sz="half" idx="1"/>
          </p:nvPr>
        </p:nvSpPr>
        <p:spPr>
          <a:xfrm>
            <a:off x="1592722" y="1314953"/>
            <a:ext cx="5978096" cy="3033209"/>
          </a:xfrm>
          <a:prstGeom prst="rect">
            <a:avLst/>
          </a:prstGeom>
        </p:spPr>
        <p:txBody>
          <a:bodyPr/>
          <a:lstStyle>
            <a:lvl1pPr marL="285750" indent="-285750">
              <a:lnSpc>
                <a:spcPct val="110000"/>
              </a:lnSpc>
              <a:spcBef>
                <a:spcPts val="800"/>
              </a:spcBef>
              <a:buFont typeface="Arial" panose="020B0604020202020204" pitchFamily="34" charset="0"/>
              <a:buChar char="•"/>
              <a:defRPr sz="1600">
                <a:latin typeface="+mn-lt"/>
              </a:defRPr>
            </a:lvl1pPr>
            <a:lvl2pPr marL="822325" indent="-285750">
              <a:buFont typeface="Arial" panose="020B060402020202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p:txBody>
      </p:sp>
    </p:spTree>
    <p:extLst>
      <p:ext uri="{BB962C8B-B14F-4D97-AF65-F5344CB8AC3E}">
        <p14:creationId xmlns:p14="http://schemas.microsoft.com/office/powerpoint/2010/main" val="12445566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ara figur eller bild">
    <p:spTree>
      <p:nvGrpSpPr>
        <p:cNvPr id="1" name=""/>
        <p:cNvGrpSpPr/>
        <p:nvPr/>
      </p:nvGrpSpPr>
      <p:grpSpPr>
        <a:xfrm>
          <a:off x="0" y="0"/>
          <a:ext cx="0" cy="0"/>
          <a:chOff x="0" y="0"/>
          <a:chExt cx="0" cy="0"/>
        </a:xfrm>
      </p:grpSpPr>
      <p:sp>
        <p:nvSpPr>
          <p:cNvPr id="16" name="Platshållare för innehåll 2"/>
          <p:cNvSpPr>
            <a:spLocks noGrp="1"/>
          </p:cNvSpPr>
          <p:nvPr>
            <p:ph sz="half" idx="1"/>
          </p:nvPr>
        </p:nvSpPr>
        <p:spPr>
          <a:xfrm>
            <a:off x="1134534" y="355601"/>
            <a:ext cx="6917266" cy="3992562"/>
          </a:xfrm>
          <a:prstGeom prst="rect">
            <a:avLst/>
          </a:prstGeom>
        </p:spPr>
        <p:txBody>
          <a:bodyPr/>
          <a:lstStyle>
            <a:lvl1pPr marL="0" indent="0">
              <a:lnSpc>
                <a:spcPct val="110000"/>
              </a:lnSpc>
              <a:spcBef>
                <a:spcPts val="800"/>
              </a:spcBef>
              <a:buFont typeface="Arial" panose="020B0604020202020204" pitchFamily="34" charset="0"/>
              <a:buNone/>
              <a:defRPr sz="1600">
                <a:latin typeface="+mn-lt"/>
              </a:defRPr>
            </a:lvl1pPr>
            <a:lvl2pPr marL="822325" indent="-285750">
              <a:buFont typeface="Arial" panose="020B060402020202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p:txBody>
      </p:sp>
    </p:spTree>
    <p:extLst>
      <p:ext uri="{BB962C8B-B14F-4D97-AF65-F5344CB8AC3E}">
        <p14:creationId xmlns:p14="http://schemas.microsoft.com/office/powerpoint/2010/main" val="27367899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Figur och bildtext">
    <p:spTree>
      <p:nvGrpSpPr>
        <p:cNvPr id="1" name=""/>
        <p:cNvGrpSpPr/>
        <p:nvPr/>
      </p:nvGrpSpPr>
      <p:grpSpPr>
        <a:xfrm>
          <a:off x="0" y="0"/>
          <a:ext cx="0" cy="0"/>
          <a:chOff x="0" y="0"/>
          <a:chExt cx="0" cy="0"/>
        </a:xfrm>
      </p:grpSpPr>
      <p:sp>
        <p:nvSpPr>
          <p:cNvPr id="11" name="Rubrik 8"/>
          <p:cNvSpPr>
            <a:spLocks noGrp="1"/>
          </p:cNvSpPr>
          <p:nvPr>
            <p:ph type="title"/>
          </p:nvPr>
        </p:nvSpPr>
        <p:spPr>
          <a:xfrm>
            <a:off x="5494493" y="439043"/>
            <a:ext cx="3197701" cy="607580"/>
          </a:xfrm>
          <a:prstGeom prst="rect">
            <a:avLst/>
          </a:prstGeom>
        </p:spPr>
        <p:txBody>
          <a:bodyPr anchor="b" anchorCtr="0"/>
          <a:lstStyle>
            <a:lvl1pPr>
              <a:defRPr sz="2000" b="1" baseline="0">
                <a:solidFill>
                  <a:srgbClr val="0070C0"/>
                </a:solidFill>
              </a:defRPr>
            </a:lvl1pPr>
          </a:lstStyle>
          <a:p>
            <a:r>
              <a:rPr lang="sv-SE" smtClean="0"/>
              <a:t>Klicka här för att ändra format</a:t>
            </a:r>
            <a:endParaRPr lang="sv-SE" dirty="0"/>
          </a:p>
        </p:txBody>
      </p:sp>
      <p:sp>
        <p:nvSpPr>
          <p:cNvPr id="5" name="Platshållare för innehåll 2"/>
          <p:cNvSpPr>
            <a:spLocks noGrp="1"/>
          </p:cNvSpPr>
          <p:nvPr>
            <p:ph sz="half" idx="1"/>
          </p:nvPr>
        </p:nvSpPr>
        <p:spPr>
          <a:xfrm>
            <a:off x="525982" y="465857"/>
            <a:ext cx="4879497" cy="3882306"/>
          </a:xfrm>
          <a:prstGeom prst="rect">
            <a:avLst/>
          </a:prstGeom>
        </p:spPr>
        <p:txBody>
          <a:bodyPr/>
          <a:lstStyle>
            <a:lvl1pPr marL="0" indent="0">
              <a:spcBef>
                <a:spcPts val="800"/>
              </a:spcBef>
              <a:buFont typeface="Arial" panose="020B0604020202020204" pitchFamily="34" charset="0"/>
              <a:buNone/>
              <a:defRPr sz="1600" baseline="0">
                <a:latin typeface="+mn-lt"/>
              </a:defRPr>
            </a:lvl1pPr>
            <a:lvl2pPr marL="536575" indent="0">
              <a:buNone/>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p:txBody>
      </p:sp>
      <p:sp>
        <p:nvSpPr>
          <p:cNvPr id="6" name="Platshållare för innehåll 2"/>
          <p:cNvSpPr>
            <a:spLocks noGrp="1"/>
          </p:cNvSpPr>
          <p:nvPr>
            <p:ph sz="half" idx="10"/>
          </p:nvPr>
        </p:nvSpPr>
        <p:spPr>
          <a:xfrm>
            <a:off x="5494492" y="1065563"/>
            <a:ext cx="3212538" cy="3282600"/>
          </a:xfrm>
          <a:prstGeom prst="rect">
            <a:avLst/>
          </a:prstGeom>
        </p:spPr>
        <p:txBody>
          <a:bodyPr/>
          <a:lstStyle>
            <a:lvl1pPr marL="285750" indent="-285750">
              <a:lnSpc>
                <a:spcPct val="110000"/>
              </a:lnSpc>
              <a:spcBef>
                <a:spcPts val="800"/>
              </a:spcBef>
              <a:buFont typeface="Arial" panose="020B0604020202020204" pitchFamily="34" charset="0"/>
              <a:buChar char="•"/>
              <a:defRPr sz="1600">
                <a:latin typeface="+mn-lt"/>
              </a:defRPr>
            </a:lvl1pPr>
            <a:lvl2pPr marL="822325" indent="-285750">
              <a:buFont typeface="Arial" panose="020B060402020202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p:txBody>
      </p:sp>
    </p:spTree>
    <p:extLst>
      <p:ext uri="{BB962C8B-B14F-4D97-AF65-F5344CB8AC3E}">
        <p14:creationId xmlns:p14="http://schemas.microsoft.com/office/powerpoint/2010/main" val="19610136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 Foto &amp; Text">
    <p:spTree>
      <p:nvGrpSpPr>
        <p:cNvPr id="1" name=""/>
        <p:cNvGrpSpPr/>
        <p:nvPr/>
      </p:nvGrpSpPr>
      <p:grpSpPr>
        <a:xfrm>
          <a:off x="0" y="0"/>
          <a:ext cx="0" cy="0"/>
          <a:chOff x="0" y="0"/>
          <a:chExt cx="0" cy="0"/>
        </a:xfrm>
      </p:grpSpPr>
      <p:sp>
        <p:nvSpPr>
          <p:cNvPr id="3" name="Rektangel 2"/>
          <p:cNvSpPr/>
          <p:nvPr userDrawn="1"/>
        </p:nvSpPr>
        <p:spPr>
          <a:xfrm>
            <a:off x="495300" y="2585971"/>
            <a:ext cx="2009775" cy="938719"/>
          </a:xfrm>
          <a:prstGeom prst="rect">
            <a:avLst/>
          </a:prstGeom>
        </p:spPr>
        <p:txBody>
          <a:bodyPr wrap="square">
            <a:spAutoFit/>
          </a:bodyPr>
          <a:lstStyle/>
          <a:p>
            <a:pPr algn="l"/>
            <a:r>
              <a:rPr lang="sv-SE" sz="1100" dirty="0" smtClean="0"/>
              <a:t>OBS! Om du behöver justera bilden inom ramen – dubbelklicka på bilden och välj verktyget ”Beskär” som dyker upp i menyn. </a:t>
            </a:r>
          </a:p>
        </p:txBody>
      </p:sp>
      <p:sp>
        <p:nvSpPr>
          <p:cNvPr id="2" name="Rubrik 1"/>
          <p:cNvSpPr>
            <a:spLocks noGrp="1"/>
          </p:cNvSpPr>
          <p:nvPr>
            <p:ph type="title"/>
          </p:nvPr>
        </p:nvSpPr>
        <p:spPr>
          <a:xfrm>
            <a:off x="3238500" y="258945"/>
            <a:ext cx="5295900" cy="825388"/>
          </a:xfrm>
          <a:prstGeom prst="rect">
            <a:avLst/>
          </a:prstGeom>
        </p:spPr>
        <p:txBody>
          <a:bodyPr anchor="ctr"/>
          <a:lstStyle>
            <a:lvl1pPr>
              <a:defRPr sz="2400" b="1">
                <a:solidFill>
                  <a:srgbClr val="0070C0"/>
                </a:solidFill>
              </a:defRPr>
            </a:lvl1pPr>
          </a:lstStyle>
          <a:p>
            <a:r>
              <a:rPr lang="sv-SE" smtClean="0"/>
              <a:t>Klicka här för att ändra format</a:t>
            </a:r>
            <a:endParaRPr lang="sv-SE" dirty="0"/>
          </a:p>
        </p:txBody>
      </p:sp>
      <p:sp>
        <p:nvSpPr>
          <p:cNvPr id="10" name="Platshållare för bild 9"/>
          <p:cNvSpPr>
            <a:spLocks noGrp="1"/>
          </p:cNvSpPr>
          <p:nvPr>
            <p:ph type="pic" sz="quarter" idx="13"/>
          </p:nvPr>
        </p:nvSpPr>
        <p:spPr>
          <a:xfrm>
            <a:off x="0" y="0"/>
            <a:ext cx="2857500" cy="4605868"/>
          </a:xfrm>
          <a:prstGeom prst="rect">
            <a:avLst/>
          </a:prstGeom>
        </p:spPr>
        <p:txBody>
          <a:bodyPr/>
          <a:lstStyle>
            <a:lvl1pPr>
              <a:defRPr/>
            </a:lvl1pPr>
          </a:lstStyle>
          <a:p>
            <a:r>
              <a:rPr lang="sv-SE" smtClean="0"/>
              <a:t>Klicka på ikonen för att lägga till en bild</a:t>
            </a:r>
            <a:endParaRPr lang="sv-SE" dirty="0"/>
          </a:p>
        </p:txBody>
      </p:sp>
      <p:sp>
        <p:nvSpPr>
          <p:cNvPr id="6" name="Platshållare för innehåll 2"/>
          <p:cNvSpPr>
            <a:spLocks noGrp="1"/>
          </p:cNvSpPr>
          <p:nvPr>
            <p:ph sz="half" idx="10"/>
          </p:nvPr>
        </p:nvSpPr>
        <p:spPr>
          <a:xfrm>
            <a:off x="3234389" y="1216319"/>
            <a:ext cx="5300190" cy="3131844"/>
          </a:xfrm>
          <a:prstGeom prst="rect">
            <a:avLst/>
          </a:prstGeom>
        </p:spPr>
        <p:txBody>
          <a:bodyPr/>
          <a:lstStyle>
            <a:lvl1pPr marL="285750" indent="-285750">
              <a:lnSpc>
                <a:spcPct val="110000"/>
              </a:lnSpc>
              <a:spcBef>
                <a:spcPts val="800"/>
              </a:spcBef>
              <a:buFont typeface="Arial" panose="020B0604020202020204" pitchFamily="34" charset="0"/>
              <a:buChar char="•"/>
              <a:defRPr sz="1600">
                <a:latin typeface="+mn-lt"/>
              </a:defRPr>
            </a:lvl1pPr>
            <a:lvl2pPr marL="822325" indent="-285750">
              <a:buFont typeface="Arial" panose="020B060402020202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p:txBody>
      </p:sp>
    </p:spTree>
    <p:extLst>
      <p:ext uri="{BB962C8B-B14F-4D97-AF65-F5344CB8AC3E}">
        <p14:creationId xmlns:p14="http://schemas.microsoft.com/office/powerpoint/2010/main" val="425769129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Jämförelse">
    <p:spTree>
      <p:nvGrpSpPr>
        <p:cNvPr id="1" name=""/>
        <p:cNvGrpSpPr/>
        <p:nvPr/>
      </p:nvGrpSpPr>
      <p:grpSpPr>
        <a:xfrm>
          <a:off x="0" y="0"/>
          <a:ext cx="0" cy="0"/>
          <a:chOff x="0" y="0"/>
          <a:chExt cx="0" cy="0"/>
        </a:xfrm>
      </p:grpSpPr>
      <p:sp>
        <p:nvSpPr>
          <p:cNvPr id="3" name="Title 1"/>
          <p:cNvSpPr>
            <a:spLocks noGrp="1"/>
          </p:cNvSpPr>
          <p:nvPr>
            <p:ph type="title"/>
          </p:nvPr>
        </p:nvSpPr>
        <p:spPr>
          <a:xfrm>
            <a:off x="672448" y="322899"/>
            <a:ext cx="7550022" cy="742660"/>
          </a:xfrm>
          <a:prstGeom prst="rect">
            <a:avLst/>
          </a:prstGeom>
        </p:spPr>
        <p:txBody>
          <a:bodyPr anchor="ctr" anchorCtr="0"/>
          <a:lstStyle>
            <a:lvl1pPr algn="l">
              <a:defRPr sz="2400" b="1">
                <a:solidFill>
                  <a:srgbClr val="0070C0"/>
                </a:solidFill>
              </a:defRPr>
            </a:lvl1pPr>
          </a:lstStyle>
          <a:p>
            <a:r>
              <a:rPr lang="sv-SE" smtClean="0"/>
              <a:t>Klicka här för att ändra format</a:t>
            </a:r>
            <a:endParaRPr lang="sv-SE" dirty="0"/>
          </a:p>
        </p:txBody>
      </p:sp>
      <p:sp>
        <p:nvSpPr>
          <p:cNvPr id="4" name="Content Placeholder 2"/>
          <p:cNvSpPr>
            <a:spLocks noGrp="1"/>
          </p:cNvSpPr>
          <p:nvPr>
            <p:ph sz="half" idx="1"/>
          </p:nvPr>
        </p:nvSpPr>
        <p:spPr>
          <a:xfrm>
            <a:off x="683211" y="1232439"/>
            <a:ext cx="3557174" cy="3094396"/>
          </a:xfrm>
          <a:prstGeom prst="rect">
            <a:avLst/>
          </a:prstGeom>
        </p:spPr>
        <p:txBody>
          <a:bodyPr/>
          <a:lstStyle>
            <a:lvl1pPr>
              <a:lnSpc>
                <a:spcPct val="80000"/>
              </a:lnSpc>
              <a:defRPr/>
            </a:lvl1pPr>
          </a:lstStyle>
          <a:p>
            <a:pPr lvl="0"/>
            <a:r>
              <a:rPr lang="sv-SE" smtClean="0"/>
              <a:t>Klicka här för att ändra format på bakgrundstexten</a:t>
            </a:r>
          </a:p>
        </p:txBody>
      </p:sp>
      <p:cxnSp>
        <p:nvCxnSpPr>
          <p:cNvPr id="11" name="Straight Connector 10"/>
          <p:cNvCxnSpPr/>
          <p:nvPr userDrawn="1"/>
        </p:nvCxnSpPr>
        <p:spPr bwMode="auto">
          <a:xfrm flipH="1">
            <a:off x="4434107" y="1259302"/>
            <a:ext cx="22878" cy="3056770"/>
          </a:xfrm>
          <a:prstGeom prst="line">
            <a:avLst/>
          </a:prstGeom>
          <a:solidFill>
            <a:schemeClr val="bg1"/>
          </a:solidFill>
          <a:ln w="6350" cap="flat" cmpd="sng" algn="ctr">
            <a:solidFill>
              <a:srgbClr val="6A6C63"/>
            </a:solidFill>
            <a:prstDash val="solid"/>
            <a:round/>
            <a:headEnd type="none" w="sm" len="sm"/>
            <a:tailEnd type="none" w="sm" len="sm"/>
          </a:ln>
          <a:effectLst/>
        </p:spPr>
      </p:cxnSp>
      <p:sp>
        <p:nvSpPr>
          <p:cNvPr id="15" name="Content Placeholder 2"/>
          <p:cNvSpPr>
            <a:spLocks noGrp="1"/>
          </p:cNvSpPr>
          <p:nvPr>
            <p:ph sz="half" idx="10"/>
          </p:nvPr>
        </p:nvSpPr>
        <p:spPr>
          <a:xfrm>
            <a:off x="4665297" y="1232439"/>
            <a:ext cx="3557174" cy="3094396"/>
          </a:xfrm>
          <a:prstGeom prst="rect">
            <a:avLst/>
          </a:prstGeom>
        </p:spPr>
        <p:txBody>
          <a:bodyPr/>
          <a:lstStyle>
            <a:lvl1pPr>
              <a:lnSpc>
                <a:spcPct val="80000"/>
              </a:lnSpc>
              <a:defRPr/>
            </a:lvl1pPr>
          </a:lstStyle>
          <a:p>
            <a:pPr lvl="0"/>
            <a:r>
              <a:rPr lang="sv-SE" smtClean="0"/>
              <a:t>Klicka här för att ändra format på bakgrundstexten</a:t>
            </a:r>
          </a:p>
        </p:txBody>
      </p:sp>
    </p:spTree>
    <p:extLst>
      <p:ext uri="{BB962C8B-B14F-4D97-AF65-F5344CB8AC3E}">
        <p14:creationId xmlns:p14="http://schemas.microsoft.com/office/powerpoint/2010/main" val="1239313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 Jämförelse 2">
    <p:spTree>
      <p:nvGrpSpPr>
        <p:cNvPr id="1" name=""/>
        <p:cNvGrpSpPr/>
        <p:nvPr/>
      </p:nvGrpSpPr>
      <p:grpSpPr>
        <a:xfrm>
          <a:off x="0" y="0"/>
          <a:ext cx="0" cy="0"/>
          <a:chOff x="0" y="0"/>
          <a:chExt cx="0" cy="0"/>
        </a:xfrm>
      </p:grpSpPr>
      <p:sp>
        <p:nvSpPr>
          <p:cNvPr id="3" name="Title 1"/>
          <p:cNvSpPr>
            <a:spLocks noGrp="1"/>
          </p:cNvSpPr>
          <p:nvPr>
            <p:ph type="title"/>
          </p:nvPr>
        </p:nvSpPr>
        <p:spPr>
          <a:xfrm>
            <a:off x="672448" y="247552"/>
            <a:ext cx="7560784" cy="774953"/>
          </a:xfrm>
          <a:prstGeom prst="rect">
            <a:avLst/>
          </a:prstGeom>
        </p:spPr>
        <p:txBody>
          <a:bodyPr anchor="ctr" anchorCtr="0"/>
          <a:lstStyle>
            <a:lvl1pPr marL="0" indent="0" algn="l">
              <a:buFontTx/>
              <a:buNone/>
              <a:defRPr sz="2400" b="1">
                <a:solidFill>
                  <a:srgbClr val="0070C0"/>
                </a:solidFill>
              </a:defRPr>
            </a:lvl1pPr>
          </a:lstStyle>
          <a:p>
            <a:r>
              <a:rPr lang="sv-SE" smtClean="0"/>
              <a:t>Klicka här för att ändra format</a:t>
            </a:r>
            <a:endParaRPr lang="sv-SE" dirty="0"/>
          </a:p>
        </p:txBody>
      </p:sp>
      <p:sp>
        <p:nvSpPr>
          <p:cNvPr id="4" name="Content Placeholder 2"/>
          <p:cNvSpPr>
            <a:spLocks noGrp="1"/>
          </p:cNvSpPr>
          <p:nvPr>
            <p:ph sz="half" idx="1"/>
          </p:nvPr>
        </p:nvSpPr>
        <p:spPr>
          <a:xfrm>
            <a:off x="683210" y="1647196"/>
            <a:ext cx="3664797" cy="2699453"/>
          </a:xfrm>
          <a:prstGeom prst="rect">
            <a:avLst/>
          </a:prstGeom>
        </p:spPr>
        <p:txBody>
          <a:bodyPr/>
          <a:lstStyle>
            <a:lvl1pPr>
              <a:lnSpc>
                <a:spcPct val="80000"/>
              </a:lnSpc>
              <a:defRPr/>
            </a:lvl1pPr>
          </a:lstStyle>
          <a:p>
            <a:pPr lvl="0"/>
            <a:r>
              <a:rPr lang="sv-SE" smtClean="0"/>
              <a:t>Klicka här för att ändra format på bakgrundstexten</a:t>
            </a:r>
          </a:p>
        </p:txBody>
      </p:sp>
      <p:sp>
        <p:nvSpPr>
          <p:cNvPr id="5" name="Text Placeholder 2"/>
          <p:cNvSpPr>
            <a:spLocks noGrp="1"/>
          </p:cNvSpPr>
          <p:nvPr>
            <p:ph type="body" idx="11"/>
          </p:nvPr>
        </p:nvSpPr>
        <p:spPr>
          <a:xfrm>
            <a:off x="669464" y="1043308"/>
            <a:ext cx="3702264" cy="481012"/>
          </a:xfrm>
          <a:prstGeom prst="rect">
            <a:avLst/>
          </a:prstGeom>
        </p:spPr>
        <p:txBody>
          <a:bodyPr anchor="ctr" anchorCtr="0"/>
          <a:lstStyle>
            <a:lvl1pPr marL="0" indent="0">
              <a:buNone/>
              <a:defRPr b="1"/>
            </a:lvl1pPr>
          </a:lstStyle>
          <a:p>
            <a:pPr lvl="0"/>
            <a:r>
              <a:rPr lang="sv-SE" smtClean="0"/>
              <a:t>Klicka här för att ändra format på bakgrundstexten</a:t>
            </a:r>
          </a:p>
        </p:txBody>
      </p:sp>
      <p:sp>
        <p:nvSpPr>
          <p:cNvPr id="7" name="Content Placeholder 2"/>
          <p:cNvSpPr>
            <a:spLocks noGrp="1"/>
          </p:cNvSpPr>
          <p:nvPr>
            <p:ph sz="half" idx="12"/>
          </p:nvPr>
        </p:nvSpPr>
        <p:spPr>
          <a:xfrm>
            <a:off x="4555069" y="1648910"/>
            <a:ext cx="3690650" cy="2699253"/>
          </a:xfrm>
          <a:prstGeom prst="rect">
            <a:avLst/>
          </a:prstGeom>
        </p:spPr>
        <p:txBody>
          <a:bodyPr/>
          <a:lstStyle>
            <a:lvl1pPr>
              <a:lnSpc>
                <a:spcPct val="80000"/>
              </a:lnSpc>
              <a:defRPr/>
            </a:lvl1pPr>
          </a:lstStyle>
          <a:p>
            <a:pPr lvl="0"/>
            <a:r>
              <a:rPr lang="sv-SE" smtClean="0"/>
              <a:t>Klicka här för att ändra format på bakgrundstexten</a:t>
            </a:r>
          </a:p>
        </p:txBody>
      </p:sp>
      <p:sp>
        <p:nvSpPr>
          <p:cNvPr id="8" name="Text Placeholder 2"/>
          <p:cNvSpPr>
            <a:spLocks noGrp="1"/>
          </p:cNvSpPr>
          <p:nvPr>
            <p:ph type="body" idx="13"/>
          </p:nvPr>
        </p:nvSpPr>
        <p:spPr>
          <a:xfrm>
            <a:off x="4564979" y="1045022"/>
            <a:ext cx="3680739" cy="481012"/>
          </a:xfrm>
          <a:prstGeom prst="rect">
            <a:avLst/>
          </a:prstGeom>
        </p:spPr>
        <p:txBody>
          <a:bodyPr anchor="ctr" anchorCtr="0"/>
          <a:lstStyle>
            <a:lvl1pPr marL="0" indent="0">
              <a:buNone/>
              <a:defRPr b="1"/>
            </a:lvl1pPr>
          </a:lstStyle>
          <a:p>
            <a:pPr lvl="0"/>
            <a:r>
              <a:rPr lang="sv-SE" smtClean="0"/>
              <a:t>Klicka här för att ändra format på bakgrundstexten</a:t>
            </a:r>
          </a:p>
        </p:txBody>
      </p:sp>
      <p:cxnSp>
        <p:nvCxnSpPr>
          <p:cNvPr id="9" name="Rak 8"/>
          <p:cNvCxnSpPr/>
          <p:nvPr userDrawn="1"/>
        </p:nvCxnSpPr>
        <p:spPr bwMode="auto">
          <a:xfrm>
            <a:off x="677333" y="1591733"/>
            <a:ext cx="3691467" cy="0"/>
          </a:xfrm>
          <a:prstGeom prst="line">
            <a:avLst/>
          </a:prstGeom>
          <a:solidFill>
            <a:schemeClr val="bg1"/>
          </a:solidFill>
          <a:ln w="6350" cap="flat" cmpd="sng" algn="ctr">
            <a:solidFill>
              <a:schemeClr val="tx1"/>
            </a:solidFill>
            <a:prstDash val="solid"/>
            <a:round/>
            <a:headEnd type="none" w="sm" len="sm"/>
            <a:tailEnd type="none" w="sm" len="sm"/>
          </a:ln>
          <a:effectLst/>
        </p:spPr>
      </p:cxnSp>
      <p:cxnSp>
        <p:nvCxnSpPr>
          <p:cNvPr id="11" name="Rak 10"/>
          <p:cNvCxnSpPr/>
          <p:nvPr userDrawn="1"/>
        </p:nvCxnSpPr>
        <p:spPr bwMode="auto">
          <a:xfrm>
            <a:off x="4555068" y="1591733"/>
            <a:ext cx="3691467" cy="0"/>
          </a:xfrm>
          <a:prstGeom prst="line">
            <a:avLst/>
          </a:prstGeom>
          <a:solidFill>
            <a:schemeClr val="bg1"/>
          </a:solidFill>
          <a:ln w="6350" cap="flat"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20964244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Bild med bildtex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92288" y="3735366"/>
            <a:ext cx="5486400" cy="603250"/>
          </a:xfrm>
          <a:prstGeom prst="rect">
            <a:avLst/>
          </a:prstGeom>
        </p:spPr>
        <p:txBody>
          <a:bodyPr anchor="t" anchorCtr="0"/>
          <a:lstStyle>
            <a:lvl1pPr marL="0" indent="0">
              <a:lnSpc>
                <a:spcPct val="110000"/>
              </a:lnSpc>
              <a:buNone/>
              <a:defRPr/>
            </a:lvl1pPr>
          </a:lstStyle>
          <a:p>
            <a:pPr lvl="0"/>
            <a:r>
              <a:rPr lang="sv-SE" smtClean="0"/>
              <a:t>Klicka här för att ändra format på bakgrundstexten</a:t>
            </a:r>
          </a:p>
        </p:txBody>
      </p:sp>
      <p:sp>
        <p:nvSpPr>
          <p:cNvPr id="5" name="Title 1"/>
          <p:cNvSpPr>
            <a:spLocks noGrp="1"/>
          </p:cNvSpPr>
          <p:nvPr>
            <p:ph type="title"/>
          </p:nvPr>
        </p:nvSpPr>
        <p:spPr>
          <a:xfrm>
            <a:off x="1792288" y="3306737"/>
            <a:ext cx="5486400" cy="425450"/>
          </a:xfrm>
          <a:prstGeom prst="rect">
            <a:avLst/>
          </a:prstGeom>
        </p:spPr>
        <p:txBody>
          <a:bodyPr anchor="b" anchorCtr="0"/>
          <a:lstStyle>
            <a:lvl1pPr>
              <a:defRPr sz="1600" b="1"/>
            </a:lvl1pPr>
          </a:lstStyle>
          <a:p>
            <a:r>
              <a:rPr lang="sv-SE" smtClean="0"/>
              <a:t>Klicka här för att ändra format</a:t>
            </a:r>
            <a:endParaRPr lang="sv-SE" dirty="0"/>
          </a:p>
        </p:txBody>
      </p:sp>
      <p:sp>
        <p:nvSpPr>
          <p:cNvPr id="6" name="Content Placeholder 2"/>
          <p:cNvSpPr>
            <a:spLocks noGrp="1"/>
          </p:cNvSpPr>
          <p:nvPr>
            <p:ph sz="half" idx="1"/>
          </p:nvPr>
        </p:nvSpPr>
        <p:spPr>
          <a:xfrm>
            <a:off x="1809276" y="330198"/>
            <a:ext cx="5455123" cy="2929834"/>
          </a:xfrm>
          <a:prstGeom prst="rect">
            <a:avLst/>
          </a:prstGeom>
        </p:spPr>
        <p:txBody>
          <a:bodyPr/>
          <a:lstStyle>
            <a:lvl1pPr>
              <a:lnSpc>
                <a:spcPct val="80000"/>
              </a:lnSpc>
              <a:defRPr/>
            </a:lvl1pPr>
          </a:lstStyle>
          <a:p>
            <a:pPr lvl="0"/>
            <a:r>
              <a:rPr lang="sv-SE" smtClean="0"/>
              <a:t>Klicka här för att ändra format på bakgrundstexten</a:t>
            </a:r>
          </a:p>
        </p:txBody>
      </p:sp>
    </p:spTree>
    <p:extLst>
      <p:ext uri="{BB962C8B-B14F-4D97-AF65-F5344CB8AC3E}">
        <p14:creationId xmlns:p14="http://schemas.microsoft.com/office/powerpoint/2010/main" val="1961986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5"/>
          <p:cNvSpPr>
            <a:spLocks noChangeArrowheads="1"/>
          </p:cNvSpPr>
          <p:nvPr/>
        </p:nvSpPr>
        <p:spPr bwMode="auto">
          <a:xfrm>
            <a:off x="179388" y="4731544"/>
            <a:ext cx="2087562" cy="270272"/>
          </a:xfrm>
          <a:prstGeom prst="rect">
            <a:avLst/>
          </a:prstGeom>
          <a:noFill/>
          <a:ln w="9525">
            <a:noFill/>
            <a:miter lim="800000"/>
            <a:headEnd/>
            <a:tailEnd/>
          </a:ln>
          <a:effectLst/>
        </p:spPr>
        <p:txBody>
          <a:bodyPr wrap="none" lIns="92075" tIns="46038" rIns="92075" bIns="46038" anchor="ctr"/>
          <a:lstStyle/>
          <a:p>
            <a:pPr defTabSz="762000" eaLnBrk="0" fontAlgn="base" hangingPunct="0">
              <a:spcBef>
                <a:spcPct val="0"/>
              </a:spcBef>
              <a:spcAft>
                <a:spcPct val="0"/>
              </a:spcAft>
            </a:pPr>
            <a:r>
              <a:rPr lang="sv-SE" sz="600" dirty="0">
                <a:solidFill>
                  <a:srgbClr val="969696"/>
                </a:solidFill>
              </a:rPr>
              <a:t/>
            </a:r>
            <a:br>
              <a:rPr lang="sv-SE" sz="600" dirty="0">
                <a:solidFill>
                  <a:srgbClr val="969696"/>
                </a:solidFill>
              </a:rPr>
            </a:br>
            <a:endParaRPr lang="sv-SE" sz="600" dirty="0">
              <a:solidFill>
                <a:srgbClr val="969696"/>
              </a:solidFill>
            </a:endParaRPr>
          </a:p>
        </p:txBody>
      </p:sp>
      <p:grpSp>
        <p:nvGrpSpPr>
          <p:cNvPr id="4" name="Grupp 3"/>
          <p:cNvGrpSpPr/>
          <p:nvPr/>
        </p:nvGrpSpPr>
        <p:grpSpPr>
          <a:xfrm>
            <a:off x="0" y="4609898"/>
            <a:ext cx="9148590" cy="542069"/>
            <a:chOff x="16894" y="4623978"/>
            <a:chExt cx="9127106" cy="542069"/>
          </a:xfrm>
        </p:grpSpPr>
        <p:pic>
          <p:nvPicPr>
            <p:cNvPr id="5" name="Picture 8" descr="bakgr_bl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894" y="4623978"/>
              <a:ext cx="9127106" cy="542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404212" y="4761855"/>
              <a:ext cx="1407810" cy="211286"/>
            </a:xfrm>
            <a:prstGeom prst="rect">
              <a:avLst/>
            </a:prstGeom>
          </p:spPr>
        </p:pic>
      </p:grpSp>
    </p:spTree>
    <p:extLst>
      <p:ext uri="{BB962C8B-B14F-4D97-AF65-F5344CB8AC3E}">
        <p14:creationId xmlns:p14="http://schemas.microsoft.com/office/powerpoint/2010/main" val="17520395"/>
      </p:ext>
    </p:extLst>
  </p:cSld>
  <p:clrMap bg1="lt1" tx1="dk1" bg2="lt2" tx2="dk2" accent1="accent1" accent2="accent2" accent3="accent3" accent4="accent4" accent5="accent5" accent6="accent6" hlink="hlink" folHlink="folHlink"/>
  <p:sldLayoutIdLst>
    <p:sldLayoutId id="2147483666" r:id="rId1"/>
    <p:sldLayoutId id="2147483663" r:id="rId2"/>
    <p:sldLayoutId id="2147483671" r:id="rId3"/>
    <p:sldLayoutId id="2147483678" r:id="rId4"/>
    <p:sldLayoutId id="2147483672" r:id="rId5"/>
    <p:sldLayoutId id="2147483662" r:id="rId6"/>
    <p:sldLayoutId id="2147483674" r:id="rId7"/>
    <p:sldLayoutId id="2147483677" r:id="rId8"/>
    <p:sldLayoutId id="2147483676" r:id="rId9"/>
    <p:sldLayoutId id="2147483664" r:id="rId10"/>
    <p:sldLayoutId id="2147483680" r:id="rId11"/>
    <p:sldLayoutId id="2147483679" r:id="rId12"/>
  </p:sldLayoutIdLst>
  <p:timing>
    <p:tnLst>
      <p:par>
        <p:cTn id="1" dur="indefinite" restart="never" nodeType="tmRoot"/>
      </p:par>
    </p:tnLst>
  </p:timing>
  <p:hf sldNum="0" hdr="0"/>
  <p:txStyles>
    <p:titleStyle>
      <a:lvl1pPr algn="l" defTabSz="762000" rtl="0" eaLnBrk="1" fontAlgn="base" hangingPunct="1">
        <a:spcBef>
          <a:spcPct val="0"/>
        </a:spcBef>
        <a:spcAft>
          <a:spcPct val="0"/>
        </a:spcAft>
        <a:defRPr sz="2800">
          <a:solidFill>
            <a:schemeClr val="tx2"/>
          </a:solidFill>
          <a:latin typeface="+mj-lt"/>
          <a:ea typeface="+mj-ea"/>
          <a:cs typeface="+mj-cs"/>
        </a:defRPr>
      </a:lvl1pPr>
      <a:lvl2pPr algn="l" defTabSz="762000" rtl="0" eaLnBrk="1" fontAlgn="base" hangingPunct="1">
        <a:spcBef>
          <a:spcPct val="0"/>
        </a:spcBef>
        <a:spcAft>
          <a:spcPct val="0"/>
        </a:spcAft>
        <a:defRPr sz="3400">
          <a:solidFill>
            <a:schemeClr val="tx1"/>
          </a:solidFill>
          <a:latin typeface="Arial" charset="0"/>
        </a:defRPr>
      </a:lvl2pPr>
      <a:lvl3pPr algn="l" defTabSz="762000" rtl="0" eaLnBrk="1" fontAlgn="base" hangingPunct="1">
        <a:spcBef>
          <a:spcPct val="0"/>
        </a:spcBef>
        <a:spcAft>
          <a:spcPct val="0"/>
        </a:spcAft>
        <a:defRPr sz="3400">
          <a:solidFill>
            <a:schemeClr val="tx1"/>
          </a:solidFill>
          <a:latin typeface="Arial" charset="0"/>
        </a:defRPr>
      </a:lvl3pPr>
      <a:lvl4pPr algn="l" defTabSz="762000" rtl="0" eaLnBrk="1" fontAlgn="base" hangingPunct="1">
        <a:spcBef>
          <a:spcPct val="0"/>
        </a:spcBef>
        <a:spcAft>
          <a:spcPct val="0"/>
        </a:spcAft>
        <a:defRPr sz="3400">
          <a:solidFill>
            <a:schemeClr val="tx1"/>
          </a:solidFill>
          <a:latin typeface="Arial" charset="0"/>
        </a:defRPr>
      </a:lvl4pPr>
      <a:lvl5pPr algn="l" defTabSz="762000" rtl="0" eaLnBrk="1" fontAlgn="base" hangingPunct="1">
        <a:spcBef>
          <a:spcPct val="0"/>
        </a:spcBef>
        <a:spcAft>
          <a:spcPct val="0"/>
        </a:spcAft>
        <a:defRPr sz="3400">
          <a:solidFill>
            <a:schemeClr val="tx1"/>
          </a:solidFill>
          <a:latin typeface="Arial" charset="0"/>
        </a:defRPr>
      </a:lvl5pPr>
      <a:lvl6pPr marL="457200" algn="l" defTabSz="762000" rtl="0" eaLnBrk="1" fontAlgn="base" hangingPunct="1">
        <a:spcBef>
          <a:spcPct val="0"/>
        </a:spcBef>
        <a:spcAft>
          <a:spcPct val="0"/>
        </a:spcAft>
        <a:defRPr sz="3400">
          <a:solidFill>
            <a:srgbClr val="0D68B0"/>
          </a:solidFill>
          <a:latin typeface="Arial" charset="0"/>
        </a:defRPr>
      </a:lvl6pPr>
      <a:lvl7pPr marL="914400" algn="l" defTabSz="762000" rtl="0" eaLnBrk="1" fontAlgn="base" hangingPunct="1">
        <a:spcBef>
          <a:spcPct val="0"/>
        </a:spcBef>
        <a:spcAft>
          <a:spcPct val="0"/>
        </a:spcAft>
        <a:defRPr sz="3400">
          <a:solidFill>
            <a:srgbClr val="0D68B0"/>
          </a:solidFill>
          <a:latin typeface="Arial" charset="0"/>
        </a:defRPr>
      </a:lvl7pPr>
      <a:lvl8pPr marL="1371600" algn="l" defTabSz="762000" rtl="0" eaLnBrk="1" fontAlgn="base" hangingPunct="1">
        <a:spcBef>
          <a:spcPct val="0"/>
        </a:spcBef>
        <a:spcAft>
          <a:spcPct val="0"/>
        </a:spcAft>
        <a:defRPr sz="3400">
          <a:solidFill>
            <a:srgbClr val="0D68B0"/>
          </a:solidFill>
          <a:latin typeface="Arial" charset="0"/>
        </a:defRPr>
      </a:lvl8pPr>
      <a:lvl9pPr marL="1828800" algn="l" defTabSz="762000" rtl="0" eaLnBrk="1" fontAlgn="base" hangingPunct="1">
        <a:spcBef>
          <a:spcPct val="0"/>
        </a:spcBef>
        <a:spcAft>
          <a:spcPct val="0"/>
        </a:spcAft>
        <a:defRPr sz="3400">
          <a:solidFill>
            <a:srgbClr val="0D68B0"/>
          </a:solidFill>
          <a:latin typeface="Arial" charset="0"/>
        </a:defRPr>
      </a:lvl9pPr>
    </p:titleStyle>
    <p:bodyStyle>
      <a:lvl1pPr marL="107950" indent="-107950" algn="l" defTabSz="762000" rtl="0" eaLnBrk="1" fontAlgn="base" hangingPunct="1">
        <a:spcBef>
          <a:spcPct val="100000"/>
        </a:spcBef>
        <a:spcAft>
          <a:spcPct val="0"/>
        </a:spcAft>
        <a:buClr>
          <a:schemeClr val="tx2"/>
        </a:buClr>
        <a:buFont typeface="Arial" charset="0"/>
        <a:buChar char="•"/>
        <a:defRPr sz="1600">
          <a:solidFill>
            <a:schemeClr val="tx2"/>
          </a:solidFill>
          <a:latin typeface="+mn-lt"/>
          <a:ea typeface="+mn-ea"/>
          <a:cs typeface="+mn-cs"/>
        </a:defRPr>
      </a:lvl1pPr>
      <a:lvl2pPr marL="720725" indent="-184150" algn="l" defTabSz="762000" rtl="0" eaLnBrk="1" fontAlgn="base" hangingPunct="1">
        <a:spcBef>
          <a:spcPct val="20000"/>
        </a:spcBef>
        <a:spcAft>
          <a:spcPct val="0"/>
        </a:spcAft>
        <a:buClr>
          <a:schemeClr val="tx2"/>
        </a:buClr>
        <a:buSzPct val="80000"/>
        <a:buFont typeface="Arial" charset="0"/>
        <a:buChar char="–"/>
        <a:defRPr sz="1600">
          <a:solidFill>
            <a:schemeClr val="tx2"/>
          </a:solidFill>
          <a:latin typeface="+mn-lt"/>
        </a:defRPr>
      </a:lvl2pPr>
      <a:lvl3pPr marL="1257300" indent="-87313" algn="l" defTabSz="762000" rtl="0" eaLnBrk="1" fontAlgn="base" hangingPunct="1">
        <a:spcBef>
          <a:spcPct val="20000"/>
        </a:spcBef>
        <a:spcAft>
          <a:spcPct val="0"/>
        </a:spcAft>
        <a:buClr>
          <a:schemeClr val="tx2"/>
        </a:buClr>
        <a:buSzPct val="85000"/>
        <a:buFont typeface="Arial" charset="0"/>
        <a:buChar char="•"/>
        <a:defRPr sz="1600">
          <a:solidFill>
            <a:schemeClr val="tx2"/>
          </a:solidFill>
          <a:latin typeface="+mn-lt"/>
        </a:defRPr>
      </a:lvl3pPr>
      <a:lvl4pPr marL="1790700" indent="-176213" algn="l" defTabSz="762000" rtl="0" eaLnBrk="1" fontAlgn="base" hangingPunct="1">
        <a:spcBef>
          <a:spcPct val="20000"/>
        </a:spcBef>
        <a:spcAft>
          <a:spcPct val="0"/>
        </a:spcAft>
        <a:buClr>
          <a:schemeClr val="tx2"/>
        </a:buClr>
        <a:buSzPct val="70000"/>
        <a:buFont typeface="Arial" charset="0"/>
        <a:buChar char="–"/>
        <a:defRPr sz="1600">
          <a:solidFill>
            <a:schemeClr val="tx2"/>
          </a:solidFill>
          <a:latin typeface="+mn-lt"/>
        </a:defRPr>
      </a:lvl4pPr>
      <a:lvl5pPr marL="2154238" indent="-87313" algn="l" defTabSz="762000" rtl="0" eaLnBrk="1" fontAlgn="base" hangingPunct="1">
        <a:spcBef>
          <a:spcPct val="20000"/>
        </a:spcBef>
        <a:spcAft>
          <a:spcPct val="0"/>
        </a:spcAft>
        <a:buClr>
          <a:schemeClr val="tx2"/>
        </a:buClr>
        <a:buSzPct val="65000"/>
        <a:buFont typeface="Arial" charset="0"/>
        <a:buChar char="•"/>
        <a:defRPr sz="1600">
          <a:solidFill>
            <a:schemeClr val="tx2"/>
          </a:solidFill>
          <a:latin typeface="+mn-lt"/>
        </a:defRPr>
      </a:lvl5pPr>
      <a:lvl6pPr marL="24384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6pPr>
      <a:lvl7pPr marL="28956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7pPr>
      <a:lvl8pPr marL="33528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8pPr>
      <a:lvl9pPr marL="38100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Centralkassa</a:t>
            </a:r>
            <a:endParaRPr lang="sv-SE" dirty="0"/>
          </a:p>
        </p:txBody>
      </p:sp>
      <p:sp>
        <p:nvSpPr>
          <p:cNvPr id="3" name="Platshållare för text 2"/>
          <p:cNvSpPr>
            <a:spLocks noGrp="1"/>
          </p:cNvSpPr>
          <p:nvPr>
            <p:ph type="body" sz="quarter" idx="14"/>
          </p:nvPr>
        </p:nvSpPr>
        <p:spPr/>
        <p:txBody>
          <a:bodyPr/>
          <a:lstStyle/>
          <a:p>
            <a:r>
              <a:rPr lang="sv-SE" dirty="0" smtClean="0"/>
              <a:t>2021-10-20</a:t>
            </a:r>
            <a:endParaRPr lang="sv-SE" dirty="0"/>
          </a:p>
        </p:txBody>
      </p:sp>
    </p:spTree>
    <p:extLst>
      <p:ext uri="{BB962C8B-B14F-4D97-AF65-F5344CB8AC3E}">
        <p14:creationId xmlns:p14="http://schemas.microsoft.com/office/powerpoint/2010/main" val="17549823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Frågor? </a:t>
            </a:r>
            <a:endParaRPr lang="sv-SE" dirty="0"/>
          </a:p>
        </p:txBody>
      </p:sp>
      <p:pic>
        <p:nvPicPr>
          <p:cNvPr id="4" name="Platshållare för innehåll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500047" y="1218386"/>
            <a:ext cx="2163443" cy="2163443"/>
          </a:xfrm>
        </p:spPr>
      </p:pic>
      <p:sp>
        <p:nvSpPr>
          <p:cNvPr id="5" name="textruta 4"/>
          <p:cNvSpPr txBox="1"/>
          <p:nvPr/>
        </p:nvSpPr>
        <p:spPr>
          <a:xfrm>
            <a:off x="2598057" y="3846286"/>
            <a:ext cx="4034972" cy="369332"/>
          </a:xfrm>
          <a:prstGeom prst="rect">
            <a:avLst/>
          </a:prstGeom>
          <a:noFill/>
        </p:spPr>
        <p:txBody>
          <a:bodyPr wrap="square" rtlCol="0">
            <a:spAutoFit/>
          </a:bodyPr>
          <a:lstStyle/>
          <a:p>
            <a:r>
              <a:rPr lang="sv-SE" dirty="0" smtClean="0"/>
              <a:t>Liselotte Robarth, IT/MT avdelningen </a:t>
            </a:r>
            <a:endParaRPr lang="sv-SE" dirty="0"/>
          </a:p>
        </p:txBody>
      </p:sp>
    </p:spTree>
    <p:extLst>
      <p:ext uri="{BB962C8B-B14F-4D97-AF65-F5344CB8AC3E}">
        <p14:creationId xmlns:p14="http://schemas.microsoft.com/office/powerpoint/2010/main" val="2686570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714608" y="166237"/>
            <a:ext cx="5978095" cy="572631"/>
          </a:xfrm>
        </p:spPr>
        <p:txBody>
          <a:bodyPr/>
          <a:lstStyle/>
          <a:p>
            <a:r>
              <a:rPr lang="sv-SE" dirty="0" smtClean="0"/>
              <a:t>Bakgrund</a:t>
            </a:r>
            <a:endParaRPr lang="sv-SE" dirty="0"/>
          </a:p>
        </p:txBody>
      </p:sp>
      <p:sp>
        <p:nvSpPr>
          <p:cNvPr id="5" name="Platshållare för innehåll 4"/>
          <p:cNvSpPr>
            <a:spLocks noGrp="1"/>
          </p:cNvSpPr>
          <p:nvPr>
            <p:ph sz="half" idx="1"/>
          </p:nvPr>
        </p:nvSpPr>
        <p:spPr>
          <a:xfrm>
            <a:off x="453350" y="978355"/>
            <a:ext cx="7208379" cy="2664732"/>
          </a:xfrm>
        </p:spPr>
        <p:txBody>
          <a:bodyPr/>
          <a:lstStyle/>
          <a:p>
            <a:r>
              <a:rPr lang="sv-SE" sz="1000" dirty="0" smtClean="0"/>
              <a:t>Mobil incheckning och betalning (MIB) infördes under 2019 för </a:t>
            </a:r>
            <a:r>
              <a:rPr lang="sv-SE" sz="1000" dirty="0"/>
              <a:t>bokade patienter inom primärvården och specialistmottagningar på </a:t>
            </a:r>
            <a:r>
              <a:rPr lang="sv-SE" sz="1000" dirty="0" smtClean="0"/>
              <a:t>samtliga sjukhus.</a:t>
            </a:r>
          </a:p>
          <a:p>
            <a:r>
              <a:rPr lang="sv-SE" sz="1000" dirty="0"/>
              <a:t>Tanken med Centralkassor har funnits länge och hösten 2020 beslutades att genomföra en förstudie för införande av centralkassa. Denna visade positiva effekter med att ta bort de mindre kassorna: </a:t>
            </a:r>
          </a:p>
          <a:p>
            <a:pPr lvl="1"/>
            <a:r>
              <a:rPr lang="sv-SE" sz="1000" dirty="0">
                <a:ea typeface="+mn-ea"/>
                <a:cs typeface="+mn-cs"/>
              </a:rPr>
              <a:t>Öka användningen av MIB</a:t>
            </a:r>
          </a:p>
          <a:p>
            <a:pPr lvl="1"/>
            <a:r>
              <a:rPr lang="sv-SE" sz="1000" dirty="0">
                <a:ea typeface="+mn-ea"/>
                <a:cs typeface="+mn-cs"/>
              </a:rPr>
              <a:t>Sänka kostnader</a:t>
            </a:r>
          </a:p>
          <a:p>
            <a:pPr lvl="1"/>
            <a:r>
              <a:rPr lang="sv-SE" sz="1000" dirty="0">
                <a:ea typeface="+mn-ea"/>
                <a:cs typeface="+mn-cs"/>
              </a:rPr>
              <a:t>Minska administrationen för vårdpersonalen</a:t>
            </a:r>
          </a:p>
          <a:p>
            <a:pPr lvl="1"/>
            <a:r>
              <a:rPr lang="sv-SE" sz="1000" dirty="0">
                <a:ea typeface="+mn-ea"/>
                <a:cs typeface="+mn-cs"/>
              </a:rPr>
              <a:t>Arbeta på liknande sätt på alla sjukhus</a:t>
            </a:r>
          </a:p>
          <a:p>
            <a:pPr lvl="1"/>
            <a:r>
              <a:rPr lang="sv-SE" sz="1000" dirty="0">
                <a:ea typeface="+mn-ea"/>
                <a:cs typeface="+mn-cs"/>
              </a:rPr>
              <a:t>Möta medborgarnas behov och förväntningar av digitala tjänster</a:t>
            </a:r>
          </a:p>
          <a:p>
            <a:r>
              <a:rPr lang="sv-SE" sz="1000" dirty="0"/>
              <a:t>Politiskt inriktningsbeslut – oktober  20</a:t>
            </a:r>
          </a:p>
          <a:p>
            <a:r>
              <a:rPr lang="sv-SE" sz="1000" dirty="0"/>
              <a:t>Investeringsbeslut - juni 21, projektets genomförandefas startade på riktigt </a:t>
            </a:r>
          </a:p>
          <a:p>
            <a:pPr lvl="1"/>
            <a:endParaRPr lang="sv-SE" sz="1200" dirty="0" smtClean="0"/>
          </a:p>
        </p:txBody>
      </p:sp>
    </p:spTree>
    <p:extLst>
      <p:ext uri="{BB962C8B-B14F-4D97-AF65-F5344CB8AC3E}">
        <p14:creationId xmlns:p14="http://schemas.microsoft.com/office/powerpoint/2010/main" val="1443252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Rak 54"/>
          <p:cNvCxnSpPr>
            <a:stCxn id="25" idx="1"/>
            <a:endCxn id="21" idx="3"/>
          </p:cNvCxnSpPr>
          <p:nvPr/>
        </p:nvCxnSpPr>
        <p:spPr bwMode="auto">
          <a:xfrm flipH="1" flipV="1">
            <a:off x="1555379" y="2766895"/>
            <a:ext cx="1743628" cy="5753"/>
          </a:xfrm>
          <a:prstGeom prst="line">
            <a:avLst/>
          </a:prstGeom>
          <a:solidFill>
            <a:schemeClr val="bg1"/>
          </a:solidFill>
          <a:ln w="12700" cap="flat" cmpd="sng" algn="ctr">
            <a:solidFill>
              <a:schemeClr val="tx1"/>
            </a:solidFill>
            <a:prstDash val="sysDot"/>
            <a:round/>
            <a:headEnd type="none" w="sm" len="sm"/>
            <a:tailEnd type="none" w="sm" len="sm"/>
          </a:ln>
          <a:effectLst/>
        </p:spPr>
      </p:cxnSp>
      <p:cxnSp>
        <p:nvCxnSpPr>
          <p:cNvPr id="53" name="Rak 52"/>
          <p:cNvCxnSpPr/>
          <p:nvPr/>
        </p:nvCxnSpPr>
        <p:spPr bwMode="auto">
          <a:xfrm>
            <a:off x="6953684" y="2271770"/>
            <a:ext cx="0" cy="1032688"/>
          </a:xfrm>
          <a:prstGeom prst="line">
            <a:avLst/>
          </a:prstGeom>
          <a:solidFill>
            <a:schemeClr val="bg1"/>
          </a:solidFill>
          <a:ln w="12700" cap="flat" cmpd="sng" algn="ctr">
            <a:solidFill>
              <a:schemeClr val="tx1"/>
            </a:solidFill>
            <a:prstDash val="solid"/>
            <a:round/>
            <a:headEnd type="none" w="sm" len="sm"/>
            <a:tailEnd type="none" w="sm" len="sm"/>
          </a:ln>
          <a:effectLst/>
        </p:spPr>
      </p:cxnSp>
      <p:cxnSp>
        <p:nvCxnSpPr>
          <p:cNvPr id="54" name="Rak 53"/>
          <p:cNvCxnSpPr/>
          <p:nvPr/>
        </p:nvCxnSpPr>
        <p:spPr bwMode="auto">
          <a:xfrm flipH="1">
            <a:off x="5512410" y="2268748"/>
            <a:ext cx="8632" cy="998628"/>
          </a:xfrm>
          <a:prstGeom prst="line">
            <a:avLst/>
          </a:prstGeom>
          <a:solidFill>
            <a:schemeClr val="bg1"/>
          </a:solidFill>
          <a:ln w="12700" cap="flat" cmpd="sng" algn="ctr">
            <a:solidFill>
              <a:schemeClr val="tx1"/>
            </a:solidFill>
            <a:prstDash val="solid"/>
            <a:round/>
            <a:headEnd type="none" w="sm" len="sm"/>
            <a:tailEnd type="none" w="sm" len="sm"/>
          </a:ln>
          <a:effectLst/>
        </p:spPr>
      </p:cxnSp>
      <p:cxnSp>
        <p:nvCxnSpPr>
          <p:cNvPr id="48" name="Rak 47"/>
          <p:cNvCxnSpPr>
            <a:stCxn id="31" idx="2"/>
            <a:endCxn id="4" idx="0"/>
          </p:cNvCxnSpPr>
          <p:nvPr/>
        </p:nvCxnSpPr>
        <p:spPr bwMode="auto">
          <a:xfrm flipH="1">
            <a:off x="2266644" y="3039037"/>
            <a:ext cx="1304" cy="218738"/>
          </a:xfrm>
          <a:prstGeom prst="line">
            <a:avLst/>
          </a:prstGeom>
          <a:solidFill>
            <a:schemeClr val="bg1"/>
          </a:solidFill>
          <a:ln w="12700" cap="flat" cmpd="sng" algn="ctr">
            <a:solidFill>
              <a:schemeClr val="tx1"/>
            </a:solidFill>
            <a:prstDash val="solid"/>
            <a:round/>
            <a:headEnd type="none" w="sm" len="sm"/>
            <a:tailEnd type="none" w="sm" len="sm"/>
          </a:ln>
          <a:effectLst/>
        </p:spPr>
      </p:cxnSp>
      <p:cxnSp>
        <p:nvCxnSpPr>
          <p:cNvPr id="10" name="Rak 9"/>
          <p:cNvCxnSpPr>
            <a:endCxn id="21" idx="0"/>
          </p:cNvCxnSpPr>
          <p:nvPr/>
        </p:nvCxnSpPr>
        <p:spPr bwMode="auto">
          <a:xfrm>
            <a:off x="1107734" y="2267242"/>
            <a:ext cx="434" cy="231945"/>
          </a:xfrm>
          <a:prstGeom prst="line">
            <a:avLst/>
          </a:prstGeom>
          <a:solidFill>
            <a:schemeClr val="bg1"/>
          </a:solidFill>
          <a:ln w="12700" cap="flat" cmpd="sng" algn="ctr">
            <a:solidFill>
              <a:schemeClr val="tx1"/>
            </a:solidFill>
            <a:prstDash val="solid"/>
            <a:round/>
            <a:headEnd type="none" w="sm" len="sm"/>
            <a:tailEnd type="none" w="sm" len="sm"/>
          </a:ln>
          <a:effectLst/>
        </p:spPr>
      </p:cxnSp>
      <p:sp>
        <p:nvSpPr>
          <p:cNvPr id="2" name="Rubrik 1"/>
          <p:cNvSpPr>
            <a:spLocks noGrp="1"/>
          </p:cNvSpPr>
          <p:nvPr>
            <p:ph type="title"/>
          </p:nvPr>
        </p:nvSpPr>
        <p:spPr>
          <a:xfrm>
            <a:off x="368534" y="-374190"/>
            <a:ext cx="3078608" cy="851326"/>
          </a:xfrm>
        </p:spPr>
        <p:txBody>
          <a:bodyPr/>
          <a:lstStyle/>
          <a:p>
            <a:r>
              <a:rPr lang="sv-SE" dirty="0" smtClean="0"/>
              <a:t>Projektorganisation</a:t>
            </a:r>
            <a:endParaRPr lang="sv-SE" dirty="0"/>
          </a:p>
        </p:txBody>
      </p:sp>
      <p:sp>
        <p:nvSpPr>
          <p:cNvPr id="5" name="Rektangel 4"/>
          <p:cNvSpPr/>
          <p:nvPr/>
        </p:nvSpPr>
        <p:spPr bwMode="auto">
          <a:xfrm>
            <a:off x="3764487" y="387452"/>
            <a:ext cx="912739" cy="362460"/>
          </a:xfrm>
          <a:prstGeom prst="rect">
            <a:avLst/>
          </a:prstGeom>
          <a:solidFill>
            <a:schemeClr val="accent3">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sv-SE" sz="800" i="0" u="sng" strike="noStrike" cap="none" normalizeH="0" baseline="0" dirty="0" smtClean="0">
                <a:ln>
                  <a:noFill/>
                </a:ln>
                <a:solidFill>
                  <a:schemeClr val="tx1"/>
                </a:solidFill>
                <a:effectLst/>
                <a:latin typeface="Arial" charset="0"/>
              </a:rPr>
              <a:t>Projektägare</a:t>
            </a:r>
          </a:p>
          <a:p>
            <a:pPr marL="0" marR="0" indent="0" algn="l" defTabSz="914400" rtl="0" eaLnBrk="0" fontAlgn="base" latinLnBrk="0" hangingPunct="0">
              <a:lnSpc>
                <a:spcPct val="100000"/>
              </a:lnSpc>
              <a:spcBef>
                <a:spcPct val="0"/>
              </a:spcBef>
              <a:spcAft>
                <a:spcPct val="0"/>
              </a:spcAft>
              <a:buClrTx/>
              <a:buSzTx/>
              <a:buFontTx/>
              <a:buNone/>
              <a:tabLst/>
            </a:pPr>
            <a:r>
              <a:rPr lang="sv-SE" sz="800" dirty="0" smtClean="0">
                <a:latin typeface="Arial" charset="0"/>
              </a:rPr>
              <a:t>Unto Järvirova </a:t>
            </a:r>
            <a:endParaRPr kumimoji="0" lang="sv-SE" sz="800" i="0" u="none" strike="noStrike" cap="none" normalizeH="0" baseline="0" dirty="0" smtClean="0">
              <a:ln>
                <a:noFill/>
              </a:ln>
              <a:solidFill>
                <a:schemeClr val="tx1"/>
              </a:solidFill>
              <a:effectLst/>
              <a:latin typeface="Arial" charset="0"/>
            </a:endParaRPr>
          </a:p>
        </p:txBody>
      </p:sp>
      <p:sp>
        <p:nvSpPr>
          <p:cNvPr id="6" name="Rektangel 5"/>
          <p:cNvSpPr/>
          <p:nvPr/>
        </p:nvSpPr>
        <p:spPr bwMode="auto">
          <a:xfrm>
            <a:off x="3777973" y="1653797"/>
            <a:ext cx="1005419" cy="347450"/>
          </a:xfrm>
          <a:prstGeom prst="rect">
            <a:avLst/>
          </a:prstGeom>
          <a:solidFill>
            <a:schemeClr val="accent3">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sv-SE" sz="800" i="0" u="sng" strike="noStrike" cap="none" normalizeH="0" baseline="0" dirty="0" smtClean="0">
                <a:ln>
                  <a:noFill/>
                </a:ln>
                <a:solidFill>
                  <a:schemeClr val="tx1"/>
                </a:solidFill>
                <a:effectLst/>
                <a:latin typeface="Arial" charset="0"/>
              </a:rPr>
              <a:t>Projektledare</a:t>
            </a:r>
          </a:p>
          <a:p>
            <a:pPr eaLnBrk="0" fontAlgn="base" hangingPunct="0">
              <a:spcBef>
                <a:spcPct val="0"/>
              </a:spcBef>
              <a:spcAft>
                <a:spcPct val="0"/>
              </a:spcAft>
            </a:pPr>
            <a:r>
              <a:rPr lang="sv-SE" sz="800" dirty="0" smtClean="0">
                <a:latin typeface="Arial" charset="0"/>
              </a:rPr>
              <a:t>Liselotte </a:t>
            </a:r>
            <a:r>
              <a:rPr lang="sv-SE" sz="800" dirty="0">
                <a:latin typeface="Arial" charset="0"/>
              </a:rPr>
              <a:t>Robarth </a:t>
            </a:r>
          </a:p>
          <a:p>
            <a:pPr marL="0" marR="0" indent="0" algn="l" defTabSz="914400" rtl="0" eaLnBrk="0" fontAlgn="base" latinLnBrk="0" hangingPunct="0">
              <a:lnSpc>
                <a:spcPct val="100000"/>
              </a:lnSpc>
              <a:spcBef>
                <a:spcPct val="0"/>
              </a:spcBef>
              <a:spcAft>
                <a:spcPct val="0"/>
              </a:spcAft>
              <a:buClrTx/>
              <a:buSzTx/>
              <a:buFontTx/>
              <a:buNone/>
              <a:tabLst/>
            </a:pPr>
            <a:endParaRPr kumimoji="0" lang="sv-SE" sz="600" i="0" u="none" strike="noStrike" cap="none" normalizeH="0" baseline="0" dirty="0" smtClean="0">
              <a:ln>
                <a:noFill/>
              </a:ln>
              <a:solidFill>
                <a:schemeClr val="tx1"/>
              </a:solidFill>
              <a:effectLst/>
              <a:latin typeface="Arial" charset="0"/>
            </a:endParaRPr>
          </a:p>
        </p:txBody>
      </p:sp>
      <p:sp>
        <p:nvSpPr>
          <p:cNvPr id="7" name="Rektangel 6"/>
          <p:cNvSpPr/>
          <p:nvPr/>
        </p:nvSpPr>
        <p:spPr bwMode="auto">
          <a:xfrm>
            <a:off x="2576044" y="898324"/>
            <a:ext cx="3599784" cy="547715"/>
          </a:xfrm>
          <a:prstGeom prst="rect">
            <a:avLst/>
          </a:prstGeom>
          <a:solidFill>
            <a:schemeClr val="accent3">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sv-SE" sz="800" i="0" u="sng" strike="noStrike" cap="none" normalizeH="0" baseline="0" dirty="0" smtClean="0">
                <a:ln>
                  <a:noFill/>
                </a:ln>
                <a:solidFill>
                  <a:schemeClr val="tx1"/>
                </a:solidFill>
                <a:effectLst/>
                <a:latin typeface="Arial" charset="0"/>
              </a:rPr>
              <a:t>Styrgrupp</a:t>
            </a:r>
          </a:p>
          <a:p>
            <a:pPr marL="0" marR="0" indent="0" algn="ctr" defTabSz="914400" rtl="0" eaLnBrk="0" fontAlgn="base" latinLnBrk="0" hangingPunct="0">
              <a:lnSpc>
                <a:spcPct val="100000"/>
              </a:lnSpc>
              <a:spcBef>
                <a:spcPct val="0"/>
              </a:spcBef>
              <a:spcAft>
                <a:spcPct val="0"/>
              </a:spcAft>
              <a:buClrTx/>
              <a:buSzTx/>
              <a:buFontTx/>
              <a:buNone/>
              <a:tabLst/>
            </a:pPr>
            <a:r>
              <a:rPr lang="sv-SE" sz="800" dirty="0" smtClean="0">
                <a:latin typeface="Arial" charset="0"/>
              </a:rPr>
              <a:t>Jonas Thörnqvist, Krister Berglund, Anna Pohjanen, Per Berglund, Anders Nordin, Patrik Segersten Boman, Elisabeth Persson Stål</a:t>
            </a:r>
            <a:endParaRPr kumimoji="0" lang="sv-SE" sz="800" i="0" strike="noStrike" cap="none" normalizeH="0" baseline="0" dirty="0" smtClean="0">
              <a:ln>
                <a:noFill/>
              </a:ln>
              <a:solidFill>
                <a:schemeClr val="tx1"/>
              </a:solidFill>
              <a:effectLst/>
              <a:latin typeface="Arial" charset="0"/>
            </a:endParaRPr>
          </a:p>
        </p:txBody>
      </p:sp>
      <p:sp>
        <p:nvSpPr>
          <p:cNvPr id="8" name="Rektangel 7"/>
          <p:cNvSpPr/>
          <p:nvPr/>
        </p:nvSpPr>
        <p:spPr bwMode="auto">
          <a:xfrm>
            <a:off x="2576044" y="1648422"/>
            <a:ext cx="928914" cy="358200"/>
          </a:xfrm>
          <a:prstGeom prst="rect">
            <a:avLst/>
          </a:prstGeom>
          <a:solidFill>
            <a:schemeClr val="accent3">
              <a:lumMod val="40000"/>
              <a:lumOff val="60000"/>
            </a:schemeClr>
          </a:solidFill>
          <a:ln w="12700" cap="flat" cmpd="sng" algn="ctr">
            <a:solidFill>
              <a:schemeClr val="tx1"/>
            </a:solidFill>
            <a:prstDash val="sys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sv-SE" sz="800" i="0" u="sng" strike="noStrike" cap="none" normalizeH="0" baseline="0" dirty="0" smtClean="0">
                <a:ln>
                  <a:noFill/>
                </a:ln>
                <a:solidFill>
                  <a:schemeClr val="tx1"/>
                </a:solidFill>
                <a:effectLst/>
                <a:latin typeface="Arial" charset="0"/>
              </a:rPr>
              <a:t>Kommunikatör</a:t>
            </a:r>
            <a:br>
              <a:rPr kumimoji="0" lang="sv-SE" sz="800" i="0" u="sng" strike="noStrike" cap="none" normalizeH="0" baseline="0" dirty="0" smtClean="0">
                <a:ln>
                  <a:noFill/>
                </a:ln>
                <a:solidFill>
                  <a:schemeClr val="tx1"/>
                </a:solidFill>
                <a:effectLst/>
                <a:latin typeface="Arial" charset="0"/>
              </a:rPr>
            </a:br>
            <a:r>
              <a:rPr kumimoji="0" lang="sv-SE" sz="800" i="0" strike="noStrike" cap="none" normalizeH="0" baseline="0" dirty="0" smtClean="0">
                <a:ln>
                  <a:noFill/>
                </a:ln>
                <a:solidFill>
                  <a:schemeClr val="tx1"/>
                </a:solidFill>
                <a:effectLst/>
                <a:latin typeface="Arial" charset="0"/>
              </a:rPr>
              <a:t>Tony Järlström</a:t>
            </a:r>
          </a:p>
        </p:txBody>
      </p:sp>
      <p:cxnSp>
        <p:nvCxnSpPr>
          <p:cNvPr id="13" name="Rak 12"/>
          <p:cNvCxnSpPr>
            <a:stCxn id="6" idx="1"/>
            <a:endCxn id="8" idx="3"/>
          </p:cNvCxnSpPr>
          <p:nvPr/>
        </p:nvCxnSpPr>
        <p:spPr bwMode="auto">
          <a:xfrm flipH="1">
            <a:off x="3504958" y="1827522"/>
            <a:ext cx="273015" cy="0"/>
          </a:xfrm>
          <a:prstGeom prst="line">
            <a:avLst/>
          </a:prstGeom>
          <a:solidFill>
            <a:schemeClr val="bg1"/>
          </a:solidFill>
          <a:ln w="12700" cap="flat" cmpd="sng" algn="ctr">
            <a:solidFill>
              <a:schemeClr val="tx1"/>
            </a:solidFill>
            <a:prstDash val="solid"/>
            <a:round/>
            <a:headEnd type="none" w="sm" len="sm"/>
            <a:tailEnd type="none" w="sm" len="sm"/>
          </a:ln>
          <a:effectLst/>
        </p:spPr>
      </p:cxnSp>
      <p:sp>
        <p:nvSpPr>
          <p:cNvPr id="21" name="Rektangel 20"/>
          <p:cNvSpPr/>
          <p:nvPr/>
        </p:nvSpPr>
        <p:spPr bwMode="auto">
          <a:xfrm>
            <a:off x="660957" y="2499187"/>
            <a:ext cx="894422" cy="535416"/>
          </a:xfrm>
          <a:prstGeom prst="rect">
            <a:avLst/>
          </a:prstGeom>
          <a:solidFill>
            <a:schemeClr val="accent3">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sv-SE" sz="800" u="sng" dirty="0" smtClean="0">
                <a:latin typeface="Arial" charset="0"/>
              </a:rPr>
              <a:t>DPL lokal-</a:t>
            </a:r>
          </a:p>
          <a:p>
            <a:pPr marL="0" marR="0" indent="0" algn="l" defTabSz="914400" rtl="0" eaLnBrk="0" fontAlgn="base" latinLnBrk="0" hangingPunct="0">
              <a:lnSpc>
                <a:spcPct val="100000"/>
              </a:lnSpc>
              <a:spcBef>
                <a:spcPct val="0"/>
              </a:spcBef>
              <a:spcAft>
                <a:spcPct val="0"/>
              </a:spcAft>
              <a:buClrTx/>
              <a:buSzTx/>
              <a:buFontTx/>
              <a:buNone/>
              <a:tabLst/>
            </a:pPr>
            <a:r>
              <a:rPr lang="sv-SE" sz="800" u="sng" dirty="0">
                <a:latin typeface="Arial" charset="0"/>
              </a:rPr>
              <a:t>a</a:t>
            </a:r>
            <a:r>
              <a:rPr lang="sv-SE" sz="800" u="sng" dirty="0" smtClean="0">
                <a:latin typeface="Arial" charset="0"/>
              </a:rPr>
              <a:t>npassning</a:t>
            </a:r>
          </a:p>
          <a:p>
            <a:pPr marL="0" marR="0" indent="0" algn="l" defTabSz="914400" rtl="0" eaLnBrk="0" fontAlgn="base" latinLnBrk="0" hangingPunct="0">
              <a:lnSpc>
                <a:spcPct val="100000"/>
              </a:lnSpc>
              <a:spcBef>
                <a:spcPct val="0"/>
              </a:spcBef>
              <a:spcAft>
                <a:spcPct val="0"/>
              </a:spcAft>
              <a:buClrTx/>
              <a:buSzTx/>
              <a:buFontTx/>
              <a:buNone/>
              <a:tabLst/>
            </a:pPr>
            <a:r>
              <a:rPr lang="sv-SE" sz="800" dirty="0" smtClean="0">
                <a:latin typeface="Arial" charset="0"/>
              </a:rPr>
              <a:t>Linnea Grundström </a:t>
            </a:r>
            <a:endParaRPr kumimoji="0" lang="sv-SE" sz="800" i="0" u="none" strike="noStrike" cap="none" normalizeH="0" baseline="0" dirty="0" smtClean="0">
              <a:ln>
                <a:noFill/>
              </a:ln>
              <a:solidFill>
                <a:schemeClr val="tx1"/>
              </a:solidFill>
              <a:effectLst/>
              <a:latin typeface="Arial" charset="0"/>
            </a:endParaRPr>
          </a:p>
        </p:txBody>
      </p:sp>
      <p:sp>
        <p:nvSpPr>
          <p:cNvPr id="23" name="Rektangel 22"/>
          <p:cNvSpPr/>
          <p:nvPr/>
        </p:nvSpPr>
        <p:spPr bwMode="auto">
          <a:xfrm>
            <a:off x="6628429" y="2572153"/>
            <a:ext cx="1096459" cy="438410"/>
          </a:xfrm>
          <a:prstGeom prst="rect">
            <a:avLst/>
          </a:prstGeom>
          <a:solidFill>
            <a:schemeClr val="accent3">
              <a:lumMod val="40000"/>
              <a:lumOff val="60000"/>
            </a:schemeClr>
          </a:solidFill>
          <a:ln w="12700" cap="flat" cmpd="sng" algn="ctr">
            <a:solidFill>
              <a:schemeClr val="tx1"/>
            </a:solidFill>
            <a:prstDash val="sys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sv-SE" sz="800" b="1" i="0" u="sng" strike="noStrike" cap="none" normalizeH="0" baseline="0" dirty="0" smtClean="0">
                <a:ln>
                  <a:noFill/>
                </a:ln>
                <a:solidFill>
                  <a:schemeClr val="tx1"/>
                </a:solidFill>
                <a:effectLst/>
                <a:latin typeface="Arial" charset="0"/>
              </a:rPr>
              <a:t>HR</a:t>
            </a:r>
          </a:p>
          <a:p>
            <a:pPr marL="0" marR="0" indent="0" algn="l" defTabSz="914400" rtl="0" eaLnBrk="0" fontAlgn="base" latinLnBrk="0" hangingPunct="0">
              <a:lnSpc>
                <a:spcPct val="100000"/>
              </a:lnSpc>
              <a:spcBef>
                <a:spcPct val="0"/>
              </a:spcBef>
              <a:spcAft>
                <a:spcPct val="0"/>
              </a:spcAft>
              <a:buClrTx/>
              <a:buSzTx/>
              <a:buFontTx/>
              <a:buNone/>
              <a:tabLst/>
            </a:pPr>
            <a:r>
              <a:rPr lang="sv-SE" sz="800" dirty="0" smtClean="0">
                <a:latin typeface="Arial" charset="0"/>
              </a:rPr>
              <a:t>Magdalena Lundh </a:t>
            </a:r>
            <a:endParaRPr kumimoji="0" lang="sv-SE" sz="800" i="0" strike="noStrike" cap="none" normalizeH="0" baseline="0" dirty="0" smtClean="0">
              <a:ln>
                <a:noFill/>
              </a:ln>
              <a:solidFill>
                <a:schemeClr val="tx1"/>
              </a:solidFill>
              <a:effectLst/>
              <a:latin typeface="Arial" charset="0"/>
            </a:endParaRPr>
          </a:p>
        </p:txBody>
      </p:sp>
      <p:sp>
        <p:nvSpPr>
          <p:cNvPr id="25" name="Rektangel 24"/>
          <p:cNvSpPr/>
          <p:nvPr/>
        </p:nvSpPr>
        <p:spPr bwMode="auto">
          <a:xfrm>
            <a:off x="3299007" y="2508319"/>
            <a:ext cx="1185843" cy="528658"/>
          </a:xfrm>
          <a:prstGeom prst="rect">
            <a:avLst/>
          </a:prstGeom>
          <a:solidFill>
            <a:schemeClr val="accent3">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sv-SE" sz="800" u="sng" dirty="0" smtClean="0">
                <a:latin typeface="Arial" charset="0"/>
              </a:rPr>
              <a:t>DPL - Vård</a:t>
            </a:r>
          </a:p>
          <a:p>
            <a:pPr eaLnBrk="0" fontAlgn="base" hangingPunct="0">
              <a:spcBef>
                <a:spcPct val="0"/>
              </a:spcBef>
              <a:spcAft>
                <a:spcPct val="0"/>
              </a:spcAft>
            </a:pPr>
            <a:r>
              <a:rPr lang="sv-SE" sz="800" dirty="0">
                <a:latin typeface="Arial" charset="0"/>
              </a:rPr>
              <a:t>Lisette Sällström</a:t>
            </a:r>
          </a:p>
          <a:p>
            <a:pPr marL="0" marR="0" indent="0" algn="l" defTabSz="914400" rtl="0" eaLnBrk="0" fontAlgn="base" latinLnBrk="0" hangingPunct="0">
              <a:lnSpc>
                <a:spcPct val="100000"/>
              </a:lnSpc>
              <a:spcBef>
                <a:spcPct val="0"/>
              </a:spcBef>
              <a:spcAft>
                <a:spcPct val="0"/>
              </a:spcAft>
              <a:buClrTx/>
              <a:buSzTx/>
              <a:buFontTx/>
              <a:buNone/>
              <a:tabLst/>
            </a:pPr>
            <a:endParaRPr lang="sv-SE" sz="700" b="1" u="sng" dirty="0" smtClean="0">
              <a:latin typeface="Arial" charset="0"/>
            </a:endParaRPr>
          </a:p>
        </p:txBody>
      </p:sp>
      <p:sp>
        <p:nvSpPr>
          <p:cNvPr id="26" name="Rektangel 25"/>
          <p:cNvSpPr/>
          <p:nvPr/>
        </p:nvSpPr>
        <p:spPr bwMode="auto">
          <a:xfrm>
            <a:off x="4985657" y="2517844"/>
            <a:ext cx="1132354" cy="526818"/>
          </a:xfrm>
          <a:prstGeom prst="rect">
            <a:avLst/>
          </a:prstGeom>
          <a:solidFill>
            <a:schemeClr val="accent3">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sv-SE" sz="800" i="0" u="sng" strike="noStrike" cap="none" normalizeH="0" baseline="0" dirty="0" smtClean="0">
                <a:ln>
                  <a:noFill/>
                </a:ln>
                <a:solidFill>
                  <a:schemeClr val="tx1"/>
                </a:solidFill>
                <a:effectLst/>
                <a:latin typeface="Arial" charset="0"/>
              </a:rPr>
              <a:t>DPL – Stöd </a:t>
            </a:r>
            <a:endParaRPr lang="sv-SE" sz="800" u="sng" dirty="0">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r>
              <a:rPr lang="sv-SE" sz="800" dirty="0" smtClean="0">
                <a:latin typeface="Arial" charset="0"/>
              </a:rPr>
              <a:t>Anita Fransson Olsson</a:t>
            </a:r>
            <a:endParaRPr kumimoji="0" lang="sv-SE" sz="800" i="0" u="none" strike="noStrike" cap="none" normalizeH="0" baseline="0" dirty="0" smtClean="0">
              <a:ln>
                <a:noFill/>
              </a:ln>
              <a:solidFill>
                <a:schemeClr val="tx1"/>
              </a:solidFill>
              <a:effectLst/>
              <a:latin typeface="Arial" charset="0"/>
            </a:endParaRPr>
          </a:p>
        </p:txBody>
      </p:sp>
      <p:sp>
        <p:nvSpPr>
          <p:cNvPr id="31" name="Rektangel 30"/>
          <p:cNvSpPr/>
          <p:nvPr/>
        </p:nvSpPr>
        <p:spPr bwMode="auto">
          <a:xfrm>
            <a:off x="1819255" y="2503621"/>
            <a:ext cx="897386" cy="535416"/>
          </a:xfrm>
          <a:prstGeom prst="rect">
            <a:avLst/>
          </a:prstGeom>
          <a:solidFill>
            <a:schemeClr val="accent3">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sv-SE" sz="800" i="0" u="sng" strike="noStrike" cap="none" normalizeH="0" baseline="0" dirty="0" smtClean="0">
                <a:ln>
                  <a:noFill/>
                </a:ln>
                <a:solidFill>
                  <a:schemeClr val="tx1"/>
                </a:solidFill>
                <a:effectLst/>
                <a:latin typeface="Arial" charset="0"/>
              </a:rPr>
              <a:t>DPL-Teknik</a:t>
            </a:r>
          </a:p>
          <a:p>
            <a:pPr marL="0" marR="0" indent="0" algn="l" defTabSz="914400" rtl="0" eaLnBrk="0" fontAlgn="base" latinLnBrk="0" hangingPunct="0">
              <a:lnSpc>
                <a:spcPct val="100000"/>
              </a:lnSpc>
              <a:spcBef>
                <a:spcPct val="0"/>
              </a:spcBef>
              <a:spcAft>
                <a:spcPct val="0"/>
              </a:spcAft>
              <a:buClrTx/>
              <a:buSzTx/>
              <a:buFontTx/>
              <a:buNone/>
              <a:tabLst/>
            </a:pPr>
            <a:r>
              <a:rPr kumimoji="0" lang="sv-SE" sz="800" i="0" u="none" strike="noStrike" cap="none" normalizeH="0" baseline="0" dirty="0" smtClean="0">
                <a:ln>
                  <a:noFill/>
                </a:ln>
                <a:solidFill>
                  <a:schemeClr val="tx1"/>
                </a:solidFill>
                <a:effectLst/>
                <a:latin typeface="Arial" charset="0"/>
              </a:rPr>
              <a:t>Harriet </a:t>
            </a:r>
            <a:r>
              <a:rPr lang="sv-SE" sz="800" dirty="0" smtClean="0">
                <a:latin typeface="Arial" charset="0"/>
              </a:rPr>
              <a:t>Haglund</a:t>
            </a:r>
            <a:endParaRPr kumimoji="0" lang="sv-SE" sz="800" i="0" u="none" strike="noStrike" cap="none" normalizeH="0" baseline="0" dirty="0" smtClean="0">
              <a:ln>
                <a:noFill/>
              </a:ln>
              <a:solidFill>
                <a:schemeClr val="tx1"/>
              </a:solidFill>
              <a:effectLst/>
              <a:latin typeface="Arial" charset="0"/>
            </a:endParaRPr>
          </a:p>
        </p:txBody>
      </p:sp>
      <p:cxnSp>
        <p:nvCxnSpPr>
          <p:cNvPr id="39" name="Rak 38"/>
          <p:cNvCxnSpPr/>
          <p:nvPr/>
        </p:nvCxnSpPr>
        <p:spPr bwMode="auto">
          <a:xfrm flipH="1" flipV="1">
            <a:off x="1115703" y="2248192"/>
            <a:ext cx="5843900" cy="2741"/>
          </a:xfrm>
          <a:prstGeom prst="line">
            <a:avLst/>
          </a:prstGeom>
          <a:solidFill>
            <a:schemeClr val="bg1"/>
          </a:solidFill>
          <a:ln w="12700" cap="flat" cmpd="sng" algn="ctr">
            <a:solidFill>
              <a:schemeClr val="tx1"/>
            </a:solidFill>
            <a:prstDash val="solid"/>
            <a:round/>
            <a:headEnd type="none" w="sm" len="sm"/>
            <a:tailEnd type="none" w="sm" len="sm"/>
          </a:ln>
          <a:effectLst/>
        </p:spPr>
      </p:cxnSp>
      <p:cxnSp>
        <p:nvCxnSpPr>
          <p:cNvPr id="46" name="Rak 45"/>
          <p:cNvCxnSpPr>
            <a:stCxn id="6" idx="2"/>
            <a:endCxn id="6" idx="2"/>
          </p:cNvCxnSpPr>
          <p:nvPr/>
        </p:nvCxnSpPr>
        <p:spPr bwMode="auto">
          <a:xfrm>
            <a:off x="4280683" y="2001247"/>
            <a:ext cx="0" cy="0"/>
          </a:xfrm>
          <a:prstGeom prst="line">
            <a:avLst/>
          </a:prstGeom>
          <a:solidFill>
            <a:schemeClr val="bg1"/>
          </a:solidFill>
          <a:ln w="12700" cap="flat" cmpd="sng" algn="ctr">
            <a:solidFill>
              <a:schemeClr val="tx1"/>
            </a:solidFill>
            <a:prstDash val="solid"/>
            <a:round/>
            <a:headEnd type="none" w="sm" len="sm"/>
            <a:tailEnd type="none" w="sm" len="sm"/>
          </a:ln>
          <a:effectLst/>
        </p:spPr>
      </p:cxnSp>
      <p:sp>
        <p:nvSpPr>
          <p:cNvPr id="89" name="Rektangel 88"/>
          <p:cNvSpPr/>
          <p:nvPr/>
        </p:nvSpPr>
        <p:spPr bwMode="auto">
          <a:xfrm>
            <a:off x="6628429" y="3273972"/>
            <a:ext cx="1344109" cy="1124667"/>
          </a:xfrm>
          <a:prstGeom prst="rect">
            <a:avLst/>
          </a:prstGeom>
          <a:solidFill>
            <a:schemeClr val="accent1">
              <a:lumMod val="20000"/>
              <a:lumOff val="80000"/>
            </a:schemeClr>
          </a:solidFill>
          <a:ln w="12700" cap="flat" cmpd="sng" algn="ctr">
            <a:solidFill>
              <a:schemeClr val="tx1"/>
            </a:solidFill>
            <a:prstDash val="sys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1450" marR="0" indent="-171450" algn="l" defTabSz="914400" rtl="0" eaLnBrk="0" fontAlgn="base" latinLnBrk="0" hangingPunct="0">
              <a:lnSpc>
                <a:spcPct val="100000"/>
              </a:lnSpc>
              <a:spcBef>
                <a:spcPct val="0"/>
              </a:spcBef>
              <a:spcAft>
                <a:spcPct val="0"/>
              </a:spcAft>
              <a:buClrTx/>
              <a:buSzTx/>
              <a:buFontTx/>
              <a:buChar char="-"/>
              <a:tabLst/>
            </a:pPr>
            <a:r>
              <a:rPr kumimoji="0" lang="sv-SE" sz="800" i="0" u="none" strike="noStrike" cap="none" normalizeH="0" baseline="0" dirty="0" smtClean="0">
                <a:ln>
                  <a:noFill/>
                </a:ln>
                <a:solidFill>
                  <a:schemeClr val="tx1"/>
                </a:solidFill>
                <a:effectLst/>
                <a:latin typeface="Arial" charset="0"/>
              </a:rPr>
              <a:t>Övertalighet- Linjen</a:t>
            </a:r>
          </a:p>
          <a:p>
            <a:pPr marL="171450" marR="0" indent="-171450" algn="l" defTabSz="914400" rtl="0" eaLnBrk="0" fontAlgn="base" latinLnBrk="0" hangingPunct="0">
              <a:lnSpc>
                <a:spcPct val="100000"/>
              </a:lnSpc>
              <a:spcBef>
                <a:spcPct val="0"/>
              </a:spcBef>
              <a:spcAft>
                <a:spcPct val="0"/>
              </a:spcAft>
              <a:buClrTx/>
              <a:buSzTx/>
              <a:buFontTx/>
              <a:buChar char="-"/>
              <a:tabLst/>
            </a:pPr>
            <a:r>
              <a:rPr kumimoji="0" lang="sv-SE" sz="800" i="0" u="none" strike="noStrike" cap="none" normalizeH="0" baseline="0" dirty="0" smtClean="0">
                <a:ln>
                  <a:noFill/>
                </a:ln>
                <a:solidFill>
                  <a:schemeClr val="tx1"/>
                </a:solidFill>
                <a:effectLst/>
                <a:latin typeface="Arial" charset="0"/>
              </a:rPr>
              <a:t>Omfördelning</a:t>
            </a:r>
            <a:r>
              <a:rPr kumimoji="0" lang="sv-SE" sz="800" i="0" u="none" strike="noStrike" cap="none" normalizeH="0" dirty="0" smtClean="0">
                <a:ln>
                  <a:noFill/>
                </a:ln>
                <a:solidFill>
                  <a:schemeClr val="tx1"/>
                </a:solidFill>
                <a:effectLst/>
                <a:latin typeface="Arial" charset="0"/>
              </a:rPr>
              <a:t> av personal från vård- till stöd</a:t>
            </a:r>
            <a:endParaRPr kumimoji="0" lang="sv-SE" sz="800" i="0" u="none" strike="noStrike" cap="none" normalizeH="0" baseline="0" dirty="0" smtClean="0">
              <a:ln>
                <a:noFill/>
              </a:ln>
              <a:solidFill>
                <a:schemeClr val="tx1"/>
              </a:solidFill>
              <a:effectLst/>
              <a:latin typeface="Arial" charset="0"/>
            </a:endParaRPr>
          </a:p>
          <a:p>
            <a:pPr marL="171450" marR="0" indent="-171450" algn="l" defTabSz="914400" rtl="0" eaLnBrk="0" fontAlgn="base" latinLnBrk="0" hangingPunct="0">
              <a:lnSpc>
                <a:spcPct val="100000"/>
              </a:lnSpc>
              <a:spcBef>
                <a:spcPct val="0"/>
              </a:spcBef>
              <a:spcAft>
                <a:spcPct val="0"/>
              </a:spcAft>
              <a:buClrTx/>
              <a:buSzTx/>
              <a:buFontTx/>
              <a:buChar char="-"/>
              <a:tabLst/>
            </a:pPr>
            <a:r>
              <a:rPr lang="sv-SE" sz="800" dirty="0" smtClean="0">
                <a:latin typeface="Arial" charset="0"/>
              </a:rPr>
              <a:t>Central facklig samverkan - projekt  </a:t>
            </a:r>
          </a:p>
          <a:p>
            <a:pPr marL="171450" marR="0" indent="-171450" algn="l" defTabSz="914400" rtl="0" eaLnBrk="0" fontAlgn="base" latinLnBrk="0" hangingPunct="0">
              <a:lnSpc>
                <a:spcPct val="100000"/>
              </a:lnSpc>
              <a:spcBef>
                <a:spcPct val="0"/>
              </a:spcBef>
              <a:spcAft>
                <a:spcPct val="0"/>
              </a:spcAft>
              <a:buClrTx/>
              <a:buSzTx/>
              <a:buFontTx/>
              <a:buChar char="-"/>
              <a:tabLst/>
            </a:pPr>
            <a:r>
              <a:rPr lang="sv-SE" sz="800" dirty="0" smtClean="0">
                <a:latin typeface="Arial" charset="0"/>
              </a:rPr>
              <a:t>Lokal facklig samverkan (linjen)</a:t>
            </a:r>
          </a:p>
          <a:p>
            <a:pPr marL="0" marR="0" indent="0" algn="l" defTabSz="914400" rtl="0" eaLnBrk="0" fontAlgn="base" latinLnBrk="0" hangingPunct="0">
              <a:lnSpc>
                <a:spcPct val="100000"/>
              </a:lnSpc>
              <a:spcBef>
                <a:spcPct val="0"/>
              </a:spcBef>
              <a:spcAft>
                <a:spcPct val="0"/>
              </a:spcAft>
              <a:buClrTx/>
              <a:buSzTx/>
              <a:buFontTx/>
              <a:buNone/>
              <a:tabLst/>
            </a:pPr>
            <a:r>
              <a:rPr lang="sv-SE" sz="800" dirty="0" smtClean="0">
                <a:latin typeface="Arial" charset="0"/>
              </a:rPr>
              <a:t> </a:t>
            </a:r>
            <a:endParaRPr kumimoji="0" lang="sv-SE" sz="800" b="0" i="0" u="none" strike="noStrike" cap="none" normalizeH="0" baseline="0" dirty="0" smtClean="0">
              <a:ln>
                <a:noFill/>
              </a:ln>
              <a:solidFill>
                <a:schemeClr val="tx1"/>
              </a:solidFill>
              <a:effectLst/>
              <a:latin typeface="Arial" charset="0"/>
            </a:endParaRPr>
          </a:p>
        </p:txBody>
      </p:sp>
      <p:cxnSp>
        <p:nvCxnSpPr>
          <p:cNvPr id="92" name="Rak 91"/>
          <p:cNvCxnSpPr>
            <a:stCxn id="25" idx="3"/>
            <a:endCxn id="26" idx="1"/>
          </p:cNvCxnSpPr>
          <p:nvPr/>
        </p:nvCxnSpPr>
        <p:spPr bwMode="auto">
          <a:xfrm>
            <a:off x="4484850" y="2772648"/>
            <a:ext cx="500807" cy="8605"/>
          </a:xfrm>
          <a:prstGeom prst="line">
            <a:avLst/>
          </a:prstGeom>
          <a:solidFill>
            <a:schemeClr val="bg1"/>
          </a:solidFill>
          <a:ln w="12700" cap="flat" cmpd="sng" algn="ctr">
            <a:solidFill>
              <a:schemeClr val="tx1"/>
            </a:solidFill>
            <a:prstDash val="sysDot"/>
            <a:round/>
            <a:headEnd type="none" w="sm" len="sm"/>
            <a:tailEnd type="none" w="sm" len="sm"/>
          </a:ln>
          <a:effectLst/>
        </p:spPr>
      </p:cxnSp>
      <p:sp>
        <p:nvSpPr>
          <p:cNvPr id="4" name="Rektangel 3"/>
          <p:cNvSpPr/>
          <p:nvPr/>
        </p:nvSpPr>
        <p:spPr bwMode="auto">
          <a:xfrm>
            <a:off x="1753969" y="3257775"/>
            <a:ext cx="1025349" cy="764214"/>
          </a:xfrm>
          <a:prstGeom prst="rect">
            <a:avLst/>
          </a:prstGeom>
          <a:solidFill>
            <a:schemeClr val="accent3">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sv-SE" sz="800" dirty="0" smtClean="0">
                <a:latin typeface="Arial" charset="0"/>
              </a:rPr>
              <a:t>Salman Ahmed</a:t>
            </a:r>
          </a:p>
          <a:p>
            <a:pPr marL="0" marR="0" indent="0" algn="l" defTabSz="914400" rtl="0" eaLnBrk="0" fontAlgn="base" latinLnBrk="0" hangingPunct="0">
              <a:lnSpc>
                <a:spcPct val="100000"/>
              </a:lnSpc>
              <a:spcBef>
                <a:spcPct val="0"/>
              </a:spcBef>
              <a:spcAft>
                <a:spcPct val="0"/>
              </a:spcAft>
              <a:buClrTx/>
              <a:buSzTx/>
              <a:buFontTx/>
              <a:buNone/>
              <a:tabLst/>
            </a:pPr>
            <a:r>
              <a:rPr kumimoji="0" lang="sv-SE" sz="800" i="0" strike="noStrike" cap="none" normalizeH="0" baseline="0" dirty="0" smtClean="0">
                <a:ln>
                  <a:noFill/>
                </a:ln>
                <a:solidFill>
                  <a:schemeClr val="tx1"/>
                </a:solidFill>
                <a:effectLst/>
                <a:latin typeface="Arial" charset="0"/>
              </a:rPr>
              <a:t>Lena Hansson</a:t>
            </a:r>
          </a:p>
          <a:p>
            <a:pPr marL="0" marR="0" indent="0" algn="l" defTabSz="914400" rtl="0" eaLnBrk="0" fontAlgn="base" latinLnBrk="0" hangingPunct="0">
              <a:lnSpc>
                <a:spcPct val="100000"/>
              </a:lnSpc>
              <a:spcBef>
                <a:spcPct val="0"/>
              </a:spcBef>
              <a:spcAft>
                <a:spcPct val="0"/>
              </a:spcAft>
              <a:buClrTx/>
              <a:buSzTx/>
              <a:buFontTx/>
              <a:buNone/>
              <a:tabLst/>
            </a:pPr>
            <a:r>
              <a:rPr lang="sv-SE" sz="800" dirty="0" smtClean="0">
                <a:latin typeface="Arial" charset="0"/>
              </a:rPr>
              <a:t>Jennie Gustavsson</a:t>
            </a:r>
          </a:p>
          <a:p>
            <a:pPr marL="0" marR="0" indent="0" algn="l" defTabSz="914400" rtl="0" eaLnBrk="0" fontAlgn="base" latinLnBrk="0" hangingPunct="0">
              <a:lnSpc>
                <a:spcPct val="100000"/>
              </a:lnSpc>
              <a:spcBef>
                <a:spcPct val="0"/>
              </a:spcBef>
              <a:spcAft>
                <a:spcPct val="0"/>
              </a:spcAft>
              <a:buClrTx/>
              <a:buSzTx/>
              <a:buFontTx/>
              <a:buNone/>
              <a:tabLst/>
            </a:pPr>
            <a:r>
              <a:rPr kumimoji="0" lang="sv-SE" sz="800" i="0" strike="noStrike" cap="none" normalizeH="0" baseline="0" dirty="0" smtClean="0">
                <a:ln>
                  <a:noFill/>
                </a:ln>
                <a:solidFill>
                  <a:schemeClr val="tx1"/>
                </a:solidFill>
                <a:effectLst/>
                <a:latin typeface="Arial" charset="0"/>
              </a:rPr>
              <a:t>Tomas Lovén</a:t>
            </a:r>
          </a:p>
        </p:txBody>
      </p:sp>
      <p:sp>
        <p:nvSpPr>
          <p:cNvPr id="27" name="Rektangel 26"/>
          <p:cNvSpPr/>
          <p:nvPr/>
        </p:nvSpPr>
        <p:spPr bwMode="auto">
          <a:xfrm>
            <a:off x="2982965" y="3195828"/>
            <a:ext cx="1811820" cy="909447"/>
          </a:xfrm>
          <a:prstGeom prst="rect">
            <a:avLst/>
          </a:prstGeom>
          <a:solidFill>
            <a:schemeClr val="accent3">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sv-SE" sz="800" i="0" u="none" strike="noStrike" cap="none" normalizeH="0" baseline="0" dirty="0" smtClean="0">
                <a:ln>
                  <a:noFill/>
                </a:ln>
                <a:solidFill>
                  <a:schemeClr val="tx1"/>
                </a:solidFill>
                <a:effectLst/>
                <a:latin typeface="Arial" charset="0"/>
              </a:rPr>
              <a:t>PÅ-</a:t>
            </a:r>
            <a:r>
              <a:rPr kumimoji="0" lang="sv-SE" sz="800" i="0" u="none" strike="noStrike" cap="none" normalizeH="0" dirty="0" smtClean="0">
                <a:ln>
                  <a:noFill/>
                </a:ln>
                <a:solidFill>
                  <a:schemeClr val="tx1"/>
                </a:solidFill>
                <a:effectLst/>
                <a:latin typeface="Arial" charset="0"/>
              </a:rPr>
              <a:t> Catrin Filipsson</a:t>
            </a:r>
          </a:p>
          <a:p>
            <a:pPr marL="0" marR="0" indent="0" algn="l" defTabSz="914400" rtl="0" eaLnBrk="0" fontAlgn="base" latinLnBrk="0" hangingPunct="0">
              <a:lnSpc>
                <a:spcPct val="100000"/>
              </a:lnSpc>
              <a:spcBef>
                <a:spcPct val="0"/>
              </a:spcBef>
              <a:spcAft>
                <a:spcPct val="0"/>
              </a:spcAft>
              <a:buClrTx/>
              <a:buSzTx/>
              <a:buFontTx/>
              <a:buNone/>
              <a:tabLst/>
            </a:pPr>
            <a:r>
              <a:rPr lang="sv-SE" sz="800" baseline="0" dirty="0" smtClean="0">
                <a:latin typeface="Arial" charset="0"/>
              </a:rPr>
              <a:t>GV-</a:t>
            </a:r>
            <a:r>
              <a:rPr lang="sv-SE" sz="800" dirty="0" smtClean="0">
                <a:latin typeface="Arial" charset="0"/>
              </a:rPr>
              <a:t> Pontus Albertsson</a:t>
            </a:r>
          </a:p>
          <a:p>
            <a:pPr marL="0" marR="0" indent="0" algn="l" defTabSz="914400" rtl="0" eaLnBrk="0" fontAlgn="base" latinLnBrk="0" hangingPunct="0">
              <a:lnSpc>
                <a:spcPct val="100000"/>
              </a:lnSpc>
              <a:spcBef>
                <a:spcPct val="0"/>
              </a:spcBef>
              <a:spcAft>
                <a:spcPct val="0"/>
              </a:spcAft>
              <a:buClrTx/>
              <a:buSzTx/>
              <a:buFontTx/>
              <a:buNone/>
              <a:tabLst/>
            </a:pPr>
            <a:r>
              <a:rPr lang="sv-SE" sz="800" baseline="0" dirty="0" smtClean="0">
                <a:latin typeface="Arial" charset="0"/>
              </a:rPr>
              <a:t>KX- Sinikka Engström </a:t>
            </a:r>
          </a:p>
          <a:p>
            <a:pPr marL="0" marR="0" indent="0" algn="l" defTabSz="914400" rtl="0" eaLnBrk="0" fontAlgn="base" latinLnBrk="0" hangingPunct="0">
              <a:lnSpc>
                <a:spcPct val="100000"/>
              </a:lnSpc>
              <a:spcBef>
                <a:spcPct val="0"/>
              </a:spcBef>
              <a:spcAft>
                <a:spcPct val="0"/>
              </a:spcAft>
              <a:buClrTx/>
              <a:buSzTx/>
              <a:buFontTx/>
              <a:buNone/>
              <a:tabLst/>
            </a:pPr>
            <a:r>
              <a:rPr lang="sv-SE" sz="800" dirty="0">
                <a:latin typeface="Arial" charset="0"/>
              </a:rPr>
              <a:t>SY-- </a:t>
            </a:r>
            <a:r>
              <a:rPr kumimoji="0" lang="sv-SE" sz="800" i="0" u="none" strike="noStrike" cap="none" normalizeH="0" baseline="0" dirty="0" smtClean="0">
                <a:ln>
                  <a:noFill/>
                </a:ln>
                <a:solidFill>
                  <a:schemeClr val="tx1"/>
                </a:solidFill>
                <a:effectLst/>
                <a:latin typeface="Arial" charset="0"/>
              </a:rPr>
              <a:t>Elin </a:t>
            </a:r>
            <a:r>
              <a:rPr kumimoji="0" lang="sv-SE" sz="800" i="0" u="none" strike="noStrike" cap="none" normalizeH="0" baseline="0" dirty="0" err="1" smtClean="0">
                <a:ln>
                  <a:noFill/>
                </a:ln>
                <a:solidFill>
                  <a:schemeClr val="tx1"/>
                </a:solidFill>
                <a:effectLst/>
                <a:latin typeface="Arial" charset="0"/>
              </a:rPr>
              <a:t>Lestander</a:t>
            </a:r>
            <a:r>
              <a:rPr kumimoji="0" lang="sv-SE" sz="800" i="0" u="none" strike="noStrike" cap="none" normalizeH="0" baseline="0" dirty="0" smtClean="0">
                <a:ln>
                  <a:noFill/>
                </a:ln>
                <a:solidFill>
                  <a:schemeClr val="tx1"/>
                </a:solidFill>
                <a:effectLst/>
                <a:latin typeface="Arial" charset="0"/>
              </a:rPr>
              <a:t> (</a:t>
            </a:r>
            <a:r>
              <a:rPr kumimoji="0" lang="sv-SE" sz="800" i="0" u="none" strike="noStrike" cap="none" normalizeH="0" baseline="0" dirty="0" err="1" smtClean="0">
                <a:ln>
                  <a:noFill/>
                </a:ln>
                <a:solidFill>
                  <a:schemeClr val="tx1"/>
                </a:solidFill>
                <a:effectLst/>
                <a:latin typeface="Arial" charset="0"/>
              </a:rPr>
              <a:t>Nsjv</a:t>
            </a:r>
            <a:r>
              <a:rPr kumimoji="0" lang="sv-SE" sz="800" i="0" u="none" strike="noStrike" cap="none" normalizeH="0" baseline="0" dirty="0" smtClean="0">
                <a:ln>
                  <a:noFill/>
                </a:ln>
                <a:solidFill>
                  <a:schemeClr val="tx1"/>
                </a:solidFill>
                <a:effectLst/>
                <a:latin typeface="Arial" charset="0"/>
              </a:rPr>
              <a:t>)</a:t>
            </a:r>
          </a:p>
          <a:p>
            <a:pPr marL="171450" marR="0" indent="-171450" algn="l" defTabSz="914400" rtl="0" eaLnBrk="0" fontAlgn="base" latinLnBrk="0" hangingPunct="0">
              <a:lnSpc>
                <a:spcPct val="100000"/>
              </a:lnSpc>
              <a:spcBef>
                <a:spcPct val="0"/>
              </a:spcBef>
              <a:spcAft>
                <a:spcPct val="0"/>
              </a:spcAft>
              <a:buClrTx/>
              <a:buSzTx/>
              <a:buFontTx/>
              <a:buChar char="-"/>
              <a:tabLst/>
            </a:pPr>
            <a:r>
              <a:rPr lang="sv-SE" sz="800" dirty="0" smtClean="0">
                <a:latin typeface="Arial" charset="0"/>
              </a:rPr>
              <a:t>Ulla-Stina Lundmark (</a:t>
            </a:r>
            <a:r>
              <a:rPr lang="sv-SE" sz="800" dirty="0" err="1" smtClean="0">
                <a:latin typeface="Arial" charset="0"/>
              </a:rPr>
              <a:t>Nsjv</a:t>
            </a:r>
            <a:r>
              <a:rPr lang="sv-SE" sz="800" dirty="0" smtClean="0">
                <a:latin typeface="Arial" charset="0"/>
              </a:rPr>
              <a:t>)</a:t>
            </a:r>
          </a:p>
          <a:p>
            <a:pPr marL="171450" marR="0" indent="-171450" algn="l" defTabSz="914400" rtl="0" eaLnBrk="0" fontAlgn="base" latinLnBrk="0" hangingPunct="0">
              <a:lnSpc>
                <a:spcPct val="100000"/>
              </a:lnSpc>
              <a:spcBef>
                <a:spcPct val="0"/>
              </a:spcBef>
              <a:spcAft>
                <a:spcPct val="0"/>
              </a:spcAft>
              <a:buClrTx/>
              <a:buSzTx/>
              <a:buFontTx/>
              <a:buChar char="-"/>
              <a:tabLst/>
            </a:pPr>
            <a:r>
              <a:rPr kumimoji="0" lang="sv-SE" sz="800" i="0" u="none" strike="noStrike" cap="none" normalizeH="0" baseline="0" dirty="0" smtClean="0">
                <a:ln>
                  <a:noFill/>
                </a:ln>
                <a:solidFill>
                  <a:schemeClr val="tx1"/>
                </a:solidFill>
                <a:effectLst/>
                <a:latin typeface="Arial" charset="0"/>
              </a:rPr>
              <a:t>Inga-Lill Andersson (</a:t>
            </a:r>
            <a:r>
              <a:rPr kumimoji="0" lang="sv-SE" sz="800" i="0" u="none" strike="noStrike" cap="none" normalizeH="0" baseline="0" dirty="0" err="1" smtClean="0">
                <a:ln>
                  <a:noFill/>
                </a:ln>
                <a:solidFill>
                  <a:schemeClr val="tx1"/>
                </a:solidFill>
                <a:effectLst/>
                <a:latin typeface="Arial" charset="0"/>
              </a:rPr>
              <a:t>Pat.kontor</a:t>
            </a:r>
            <a:r>
              <a:rPr kumimoji="0" lang="sv-SE" sz="800" i="0" u="none" strike="noStrike" cap="none" normalizeH="0" baseline="0" dirty="0" smtClean="0">
                <a:ln>
                  <a:noFill/>
                </a:ln>
                <a:solidFill>
                  <a:schemeClr val="tx1"/>
                </a:solidFill>
                <a:effectLst/>
                <a:latin typeface="Arial" charset="0"/>
              </a:rPr>
              <a:t>)</a:t>
            </a:r>
            <a:r>
              <a:rPr kumimoji="0" lang="sv-SE" sz="600" i="0" u="none" strike="noStrike" cap="none" normalizeH="0" baseline="0" dirty="0" smtClean="0">
                <a:ln>
                  <a:noFill/>
                </a:ln>
                <a:solidFill>
                  <a:schemeClr val="tx1"/>
                </a:solidFill>
                <a:effectLst/>
                <a:latin typeface="Arial" charset="0"/>
              </a:rPr>
              <a:t>	</a:t>
            </a:r>
          </a:p>
        </p:txBody>
      </p:sp>
      <p:sp>
        <p:nvSpPr>
          <p:cNvPr id="49" name="Rektangel 48"/>
          <p:cNvSpPr/>
          <p:nvPr/>
        </p:nvSpPr>
        <p:spPr bwMode="auto">
          <a:xfrm>
            <a:off x="4985657" y="3230498"/>
            <a:ext cx="1348468" cy="874777"/>
          </a:xfrm>
          <a:prstGeom prst="rect">
            <a:avLst/>
          </a:prstGeom>
          <a:solidFill>
            <a:schemeClr val="accent3">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sv-SE" sz="800" i="0" u="none" strike="noStrike" cap="none" normalizeH="0" baseline="0" dirty="0" smtClean="0">
                <a:ln>
                  <a:noFill/>
                </a:ln>
                <a:solidFill>
                  <a:schemeClr val="tx1"/>
                </a:solidFill>
                <a:effectLst/>
                <a:latin typeface="Arial" charset="0"/>
              </a:rPr>
              <a:t>PÅ-</a:t>
            </a:r>
            <a:r>
              <a:rPr kumimoji="0" lang="sv-SE" sz="800" i="0" u="none" strike="noStrike" cap="none" normalizeH="0" dirty="0" smtClean="0">
                <a:ln>
                  <a:noFill/>
                </a:ln>
                <a:solidFill>
                  <a:schemeClr val="tx1"/>
                </a:solidFill>
                <a:effectLst/>
                <a:latin typeface="Arial" charset="0"/>
              </a:rPr>
              <a:t>  Margareta Lindqvist</a:t>
            </a:r>
          </a:p>
          <a:p>
            <a:pPr marL="0" marR="0" indent="0" algn="l" defTabSz="914400" rtl="0" eaLnBrk="0" fontAlgn="base" latinLnBrk="0" hangingPunct="0">
              <a:lnSpc>
                <a:spcPct val="100000"/>
              </a:lnSpc>
              <a:spcBef>
                <a:spcPct val="0"/>
              </a:spcBef>
              <a:spcAft>
                <a:spcPct val="0"/>
              </a:spcAft>
              <a:buClrTx/>
              <a:buSzTx/>
              <a:buFontTx/>
              <a:buNone/>
              <a:tabLst/>
            </a:pPr>
            <a:r>
              <a:rPr lang="sv-SE" sz="800" baseline="0" dirty="0" smtClean="0">
                <a:latin typeface="Arial" charset="0"/>
              </a:rPr>
              <a:t>GV-</a:t>
            </a:r>
            <a:r>
              <a:rPr lang="sv-SE" sz="800" dirty="0" smtClean="0">
                <a:latin typeface="Arial" charset="0"/>
              </a:rPr>
              <a:t>  Kerstin Holmqvist</a:t>
            </a:r>
          </a:p>
          <a:p>
            <a:pPr marL="0" marR="0" indent="0" algn="l" defTabSz="914400" rtl="0" eaLnBrk="0" fontAlgn="base" latinLnBrk="0" hangingPunct="0">
              <a:lnSpc>
                <a:spcPct val="100000"/>
              </a:lnSpc>
              <a:spcBef>
                <a:spcPct val="0"/>
              </a:spcBef>
              <a:spcAft>
                <a:spcPct val="0"/>
              </a:spcAft>
              <a:buClrTx/>
              <a:buSzTx/>
              <a:buFontTx/>
              <a:buNone/>
              <a:tabLst/>
            </a:pPr>
            <a:r>
              <a:rPr kumimoji="0" lang="sv-SE" sz="800" i="0" u="none" strike="noStrike" cap="none" normalizeH="0" baseline="0" dirty="0" smtClean="0">
                <a:ln>
                  <a:noFill/>
                </a:ln>
                <a:solidFill>
                  <a:schemeClr val="tx1"/>
                </a:solidFill>
                <a:effectLst/>
                <a:latin typeface="Arial" charset="0"/>
              </a:rPr>
              <a:t>KU-</a:t>
            </a:r>
            <a:r>
              <a:rPr kumimoji="0" lang="sv-SE" sz="800" i="0" u="none" strike="noStrike" cap="none" normalizeH="0" dirty="0" smtClean="0">
                <a:ln>
                  <a:noFill/>
                </a:ln>
                <a:solidFill>
                  <a:schemeClr val="tx1"/>
                </a:solidFill>
                <a:effectLst/>
                <a:latin typeface="Arial" charset="0"/>
              </a:rPr>
              <a:t>  Ann-Charlotte Engström</a:t>
            </a:r>
          </a:p>
          <a:p>
            <a:pPr marL="0" marR="0" indent="0" algn="l" defTabSz="914400" rtl="0" eaLnBrk="0" fontAlgn="base" latinLnBrk="0" hangingPunct="0">
              <a:lnSpc>
                <a:spcPct val="100000"/>
              </a:lnSpc>
              <a:spcBef>
                <a:spcPct val="0"/>
              </a:spcBef>
              <a:spcAft>
                <a:spcPct val="0"/>
              </a:spcAft>
              <a:buClrTx/>
              <a:buSzTx/>
              <a:buFontTx/>
              <a:buNone/>
              <a:tabLst/>
            </a:pPr>
            <a:r>
              <a:rPr lang="sv-SE" sz="800" baseline="0" dirty="0" smtClean="0">
                <a:latin typeface="Arial" charset="0"/>
              </a:rPr>
              <a:t>KX-  Monica Morin</a:t>
            </a:r>
          </a:p>
          <a:p>
            <a:pPr marL="0" marR="0" indent="0" algn="l" defTabSz="914400" rtl="0" eaLnBrk="0" fontAlgn="base" latinLnBrk="0" hangingPunct="0">
              <a:lnSpc>
                <a:spcPct val="100000"/>
              </a:lnSpc>
              <a:spcBef>
                <a:spcPct val="0"/>
              </a:spcBef>
              <a:spcAft>
                <a:spcPct val="0"/>
              </a:spcAft>
              <a:buClrTx/>
              <a:buSzTx/>
              <a:buFontTx/>
              <a:buNone/>
              <a:tabLst/>
            </a:pPr>
            <a:r>
              <a:rPr kumimoji="0" lang="sv-SE" sz="800" i="0" u="none" strike="noStrike" cap="none" normalizeH="0" dirty="0" smtClean="0">
                <a:ln>
                  <a:noFill/>
                </a:ln>
                <a:solidFill>
                  <a:schemeClr val="tx1"/>
                </a:solidFill>
                <a:effectLst/>
                <a:latin typeface="Arial" charset="0"/>
              </a:rPr>
              <a:t>SY-  </a:t>
            </a:r>
            <a:r>
              <a:rPr lang="sv-SE" sz="800" dirty="0" smtClean="0">
                <a:latin typeface="Arial" charset="0"/>
              </a:rPr>
              <a:t>Tanja Sundström</a:t>
            </a:r>
            <a:endParaRPr kumimoji="0" lang="sv-SE" sz="800" b="0" i="0" u="none" strike="noStrike" cap="none" normalizeH="0" baseline="0" dirty="0" smtClean="0">
              <a:ln>
                <a:noFill/>
              </a:ln>
              <a:solidFill>
                <a:schemeClr val="tx1"/>
              </a:solidFill>
              <a:effectLst/>
              <a:latin typeface="Arial" charset="0"/>
            </a:endParaRPr>
          </a:p>
        </p:txBody>
      </p:sp>
      <p:sp>
        <p:nvSpPr>
          <p:cNvPr id="33" name="Rektangel 32"/>
          <p:cNvSpPr/>
          <p:nvPr/>
        </p:nvSpPr>
        <p:spPr bwMode="auto">
          <a:xfrm>
            <a:off x="8094035" y="3273972"/>
            <a:ext cx="888039" cy="1126370"/>
          </a:xfrm>
          <a:prstGeom prst="rect">
            <a:avLst/>
          </a:prstGeom>
          <a:solidFill>
            <a:schemeClr val="accent1">
              <a:lumMod val="20000"/>
              <a:lumOff val="80000"/>
            </a:schemeClr>
          </a:solidFill>
          <a:ln w="12700" cap="flat" cmpd="sng" algn="ctr">
            <a:solidFill>
              <a:schemeClr val="tx1"/>
            </a:solidFill>
            <a:prstDash val="sys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sv-SE" sz="800" dirty="0" smtClean="0">
                <a:latin typeface="Arial" charset="0"/>
              </a:rPr>
              <a:t>Ekonomi</a:t>
            </a:r>
            <a:endParaRPr lang="sv-SE" sz="800" dirty="0">
              <a:latin typeface="Arial" charset="0"/>
            </a:endParaRPr>
          </a:p>
          <a:p>
            <a:pPr eaLnBrk="0" fontAlgn="base" hangingPunct="0">
              <a:spcBef>
                <a:spcPct val="0"/>
              </a:spcBef>
              <a:spcAft>
                <a:spcPct val="0"/>
              </a:spcAft>
            </a:pPr>
            <a:r>
              <a:rPr lang="sv-SE" sz="800" dirty="0">
                <a:latin typeface="Arial" charset="0"/>
              </a:rPr>
              <a:t>Uppföljning</a:t>
            </a:r>
          </a:p>
          <a:p>
            <a:pPr eaLnBrk="0" fontAlgn="base" hangingPunct="0">
              <a:spcBef>
                <a:spcPct val="0"/>
              </a:spcBef>
              <a:spcAft>
                <a:spcPct val="0"/>
              </a:spcAft>
            </a:pPr>
            <a:r>
              <a:rPr lang="sv-SE" sz="800" dirty="0">
                <a:latin typeface="Arial" charset="0"/>
              </a:rPr>
              <a:t>Hälsoinformatik m.fl.. </a:t>
            </a:r>
          </a:p>
          <a:p>
            <a:pPr eaLnBrk="0" fontAlgn="base" hangingPunct="0">
              <a:spcBef>
                <a:spcPct val="0"/>
              </a:spcBef>
              <a:spcAft>
                <a:spcPct val="0"/>
              </a:spcAft>
            </a:pPr>
            <a:r>
              <a:rPr lang="sv-SE" sz="800" dirty="0">
                <a:latin typeface="Arial" charset="0"/>
              </a:rPr>
              <a:t>(Adjungerade beroende på</a:t>
            </a:r>
          </a:p>
          <a:p>
            <a:pPr eaLnBrk="0" fontAlgn="base" hangingPunct="0">
              <a:spcBef>
                <a:spcPct val="0"/>
              </a:spcBef>
              <a:spcAft>
                <a:spcPct val="0"/>
              </a:spcAft>
            </a:pPr>
            <a:r>
              <a:rPr lang="sv-SE" sz="800" dirty="0">
                <a:latin typeface="Arial" charset="0"/>
              </a:rPr>
              <a:t>behov under projektet)</a:t>
            </a:r>
          </a:p>
        </p:txBody>
      </p:sp>
      <p:sp>
        <p:nvSpPr>
          <p:cNvPr id="50" name="Rektangel 49"/>
          <p:cNvSpPr/>
          <p:nvPr/>
        </p:nvSpPr>
        <p:spPr bwMode="auto">
          <a:xfrm>
            <a:off x="681084" y="3298270"/>
            <a:ext cx="869239" cy="591196"/>
          </a:xfrm>
          <a:prstGeom prst="rect">
            <a:avLst/>
          </a:prstGeom>
          <a:solidFill>
            <a:schemeClr val="accent3">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sv-SE" sz="800" dirty="0" smtClean="0">
                <a:latin typeface="Arial" charset="0"/>
              </a:rPr>
              <a:t>Claes Ljunghager</a:t>
            </a:r>
          </a:p>
          <a:p>
            <a:pPr marL="0" marR="0" indent="0" algn="l" defTabSz="914400" rtl="0" eaLnBrk="0" fontAlgn="base" latinLnBrk="0" hangingPunct="0">
              <a:lnSpc>
                <a:spcPct val="100000"/>
              </a:lnSpc>
              <a:spcBef>
                <a:spcPct val="0"/>
              </a:spcBef>
              <a:spcAft>
                <a:spcPct val="0"/>
              </a:spcAft>
              <a:buClrTx/>
              <a:buSzTx/>
              <a:buFontTx/>
              <a:buNone/>
              <a:tabLst/>
            </a:pPr>
            <a:r>
              <a:rPr lang="sv-SE" sz="800" dirty="0" smtClean="0">
                <a:latin typeface="Arial" charset="0"/>
              </a:rPr>
              <a:t>Anneli Kieri</a:t>
            </a:r>
          </a:p>
          <a:p>
            <a:pPr marL="0" marR="0" indent="0" algn="l" defTabSz="914400" rtl="0" eaLnBrk="0" fontAlgn="base" latinLnBrk="0" hangingPunct="0">
              <a:lnSpc>
                <a:spcPct val="100000"/>
              </a:lnSpc>
              <a:spcBef>
                <a:spcPct val="0"/>
              </a:spcBef>
              <a:spcAft>
                <a:spcPct val="0"/>
              </a:spcAft>
              <a:buClrTx/>
              <a:buSzTx/>
              <a:buFontTx/>
              <a:buNone/>
              <a:tabLst/>
            </a:pPr>
            <a:endParaRPr lang="sv-SE" sz="600" dirty="0" smtClean="0">
              <a:latin typeface="Arial" charset="0"/>
            </a:endParaRPr>
          </a:p>
        </p:txBody>
      </p:sp>
      <p:cxnSp>
        <p:nvCxnSpPr>
          <p:cNvPr id="40" name="Rak 39"/>
          <p:cNvCxnSpPr/>
          <p:nvPr/>
        </p:nvCxnSpPr>
        <p:spPr bwMode="auto">
          <a:xfrm flipH="1">
            <a:off x="1107734" y="3052485"/>
            <a:ext cx="434" cy="207842"/>
          </a:xfrm>
          <a:prstGeom prst="line">
            <a:avLst/>
          </a:prstGeom>
          <a:solidFill>
            <a:schemeClr val="bg1"/>
          </a:solidFill>
          <a:ln w="12700" cap="flat" cmpd="sng" algn="ctr">
            <a:solidFill>
              <a:schemeClr val="tx1"/>
            </a:solidFill>
            <a:prstDash val="solid"/>
            <a:round/>
            <a:headEnd type="none" w="sm" len="sm"/>
            <a:tailEnd type="none" w="sm" len="sm"/>
          </a:ln>
          <a:effectLst/>
        </p:spPr>
      </p:cxnSp>
      <p:cxnSp>
        <p:nvCxnSpPr>
          <p:cNvPr id="60" name="Rak 59"/>
          <p:cNvCxnSpPr>
            <a:stCxn id="26" idx="3"/>
            <a:endCxn id="23" idx="1"/>
          </p:cNvCxnSpPr>
          <p:nvPr/>
        </p:nvCxnSpPr>
        <p:spPr bwMode="auto">
          <a:xfrm>
            <a:off x="6118011" y="2781253"/>
            <a:ext cx="510418" cy="10105"/>
          </a:xfrm>
          <a:prstGeom prst="line">
            <a:avLst/>
          </a:prstGeom>
          <a:solidFill>
            <a:schemeClr val="bg1"/>
          </a:solidFill>
          <a:ln w="12700" cap="flat" cmpd="sng" algn="ctr">
            <a:solidFill>
              <a:schemeClr val="tx1"/>
            </a:solidFill>
            <a:prstDash val="sysDot"/>
            <a:round/>
            <a:headEnd type="none" w="sm" len="sm"/>
            <a:tailEnd type="none" w="sm" len="sm"/>
          </a:ln>
          <a:effectLst/>
        </p:spPr>
      </p:cxnSp>
      <p:cxnSp>
        <p:nvCxnSpPr>
          <p:cNvPr id="63" name="Rak 62"/>
          <p:cNvCxnSpPr>
            <a:stCxn id="25" idx="2"/>
            <a:endCxn id="27" idx="0"/>
          </p:cNvCxnSpPr>
          <p:nvPr/>
        </p:nvCxnSpPr>
        <p:spPr bwMode="auto">
          <a:xfrm flipH="1">
            <a:off x="3888875" y="3036977"/>
            <a:ext cx="3054" cy="158851"/>
          </a:xfrm>
          <a:prstGeom prst="line">
            <a:avLst/>
          </a:prstGeom>
          <a:solidFill>
            <a:schemeClr val="bg1"/>
          </a:solidFill>
          <a:ln w="12700" cap="flat" cmpd="sng" algn="ctr">
            <a:solidFill>
              <a:schemeClr val="tx1"/>
            </a:solidFill>
            <a:prstDash val="solid"/>
            <a:round/>
            <a:headEnd type="none" w="sm" len="sm"/>
            <a:tailEnd type="none" w="sm" len="sm"/>
          </a:ln>
          <a:effectLst/>
        </p:spPr>
      </p:cxnSp>
      <p:cxnSp>
        <p:nvCxnSpPr>
          <p:cNvPr id="65" name="Vinklad  64"/>
          <p:cNvCxnSpPr>
            <a:stCxn id="6" idx="2"/>
            <a:endCxn id="25" idx="0"/>
          </p:cNvCxnSpPr>
          <p:nvPr/>
        </p:nvCxnSpPr>
        <p:spPr bwMode="auto">
          <a:xfrm rot="5400000">
            <a:off x="3832770" y="2060406"/>
            <a:ext cx="507072" cy="388754"/>
          </a:xfrm>
          <a:prstGeom prst="bentConnector3">
            <a:avLst/>
          </a:prstGeom>
          <a:solidFill>
            <a:schemeClr val="bg1"/>
          </a:solidFill>
          <a:ln w="12700" cap="flat" cmpd="sng" algn="ctr">
            <a:solidFill>
              <a:schemeClr val="tx1"/>
            </a:solidFill>
            <a:prstDash val="solid"/>
            <a:round/>
            <a:headEnd type="none" w="sm" len="sm"/>
            <a:tailEnd type="none" w="sm" len="sm"/>
          </a:ln>
          <a:effectLst/>
        </p:spPr>
      </p:cxnSp>
      <p:cxnSp>
        <p:nvCxnSpPr>
          <p:cNvPr id="68" name="Vinklad  67"/>
          <p:cNvCxnSpPr>
            <a:stCxn id="6" idx="2"/>
            <a:endCxn id="31" idx="0"/>
          </p:cNvCxnSpPr>
          <p:nvPr/>
        </p:nvCxnSpPr>
        <p:spPr bwMode="auto">
          <a:xfrm rot="5400000">
            <a:off x="3023129" y="1246067"/>
            <a:ext cx="502374" cy="2012735"/>
          </a:xfrm>
          <a:prstGeom prst="bentConnector3">
            <a:avLst>
              <a:gd name="adj1" fmla="val 50000"/>
            </a:avLst>
          </a:prstGeom>
          <a:solidFill>
            <a:schemeClr val="bg1"/>
          </a:solidFill>
          <a:ln w="12700" cap="flat"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1148630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99979" y="206569"/>
            <a:ext cx="5978095" cy="399401"/>
          </a:xfrm>
        </p:spPr>
        <p:txBody>
          <a:bodyPr/>
          <a:lstStyle/>
          <a:p>
            <a:pPr algn="ctr"/>
            <a:r>
              <a:rPr lang="sv-SE" dirty="0" smtClean="0"/>
              <a:t>Aktiviteter</a:t>
            </a:r>
            <a:endParaRPr lang="sv-SE" dirty="0"/>
          </a:p>
        </p:txBody>
      </p:sp>
      <p:sp>
        <p:nvSpPr>
          <p:cNvPr id="4" name="Rektangel 3"/>
          <p:cNvSpPr/>
          <p:nvPr/>
        </p:nvSpPr>
        <p:spPr bwMode="auto">
          <a:xfrm>
            <a:off x="116116" y="747486"/>
            <a:ext cx="2126341" cy="1589314"/>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sv-SE" sz="1100" b="0" i="0" u="none" strike="noStrike" cap="none" normalizeH="0" baseline="0" dirty="0" smtClean="0">
                <a:ln>
                  <a:noFill/>
                </a:ln>
                <a:solidFill>
                  <a:schemeClr val="tx1"/>
                </a:solidFill>
                <a:effectLst/>
                <a:latin typeface="Arial" charset="0"/>
              </a:rPr>
              <a:t>Teknik</a:t>
            </a:r>
          </a:p>
          <a:p>
            <a:pPr marL="171450" indent="-171450">
              <a:buFont typeface="Arial" panose="020B0604020202020204" pitchFamily="34" charset="0"/>
              <a:buChar char="•"/>
            </a:pPr>
            <a:r>
              <a:rPr lang="sv-SE" sz="1100" dirty="0"/>
              <a:t>Upphandling av </a:t>
            </a:r>
            <a:r>
              <a:rPr lang="sv-SE" sz="1100" dirty="0" smtClean="0"/>
              <a:t>terminaler inkl. mjukvara</a:t>
            </a:r>
            <a:endParaRPr lang="sv-SE" sz="1100" dirty="0"/>
          </a:p>
          <a:p>
            <a:pPr marL="171450" indent="-171450">
              <a:buFont typeface="Arial" panose="020B0604020202020204" pitchFamily="34" charset="0"/>
              <a:buChar char="•"/>
            </a:pPr>
            <a:r>
              <a:rPr lang="sv-SE" sz="1100" dirty="0"/>
              <a:t>V</a:t>
            </a:r>
            <a:r>
              <a:rPr lang="sv-SE" sz="1100" dirty="0" smtClean="0"/>
              <a:t>AS-utveckling </a:t>
            </a:r>
            <a:r>
              <a:rPr lang="sv-SE" sz="1100" dirty="0"/>
              <a:t>för </a:t>
            </a:r>
            <a:r>
              <a:rPr lang="sv-SE" sz="1100" dirty="0" smtClean="0"/>
              <a:t>integration samt </a:t>
            </a:r>
            <a:r>
              <a:rPr lang="sv-SE" sz="1100" dirty="0"/>
              <a:t>justering av AN5 – bokningslistan </a:t>
            </a:r>
            <a:endParaRPr lang="sv-SE" sz="1100" dirty="0" smtClean="0"/>
          </a:p>
          <a:p>
            <a:pPr marL="171450" indent="-171450">
              <a:buFont typeface="Arial" panose="020B0604020202020204" pitchFamily="34" charset="0"/>
              <a:buChar char="•"/>
            </a:pPr>
            <a:r>
              <a:rPr lang="sv-SE" sz="1100" dirty="0" smtClean="0"/>
              <a:t>Tät dialog med leverantören</a:t>
            </a:r>
          </a:p>
          <a:p>
            <a:pPr marL="171450" indent="-171450">
              <a:buFont typeface="Arial" panose="020B0604020202020204" pitchFamily="34" charset="0"/>
              <a:buChar char="•"/>
            </a:pPr>
            <a:r>
              <a:rPr lang="sv-SE" sz="1100" dirty="0" smtClean="0"/>
              <a:t>Supportavtal</a:t>
            </a:r>
          </a:p>
          <a:p>
            <a:pPr marL="171450" indent="-171450">
              <a:buFont typeface="Arial" panose="020B0604020202020204" pitchFamily="34" charset="0"/>
              <a:buChar char="•"/>
            </a:pPr>
            <a:r>
              <a:rPr lang="sv-SE" sz="1100" dirty="0" smtClean="0"/>
              <a:t>Utbildning för tekniker</a:t>
            </a:r>
          </a:p>
          <a:p>
            <a:pPr marL="0" marR="0" indent="0" defTabSz="914400" rtl="0" eaLnBrk="0" fontAlgn="base" latinLnBrk="0" hangingPunct="0">
              <a:lnSpc>
                <a:spcPct val="100000"/>
              </a:lnSpc>
              <a:spcBef>
                <a:spcPct val="0"/>
              </a:spcBef>
              <a:spcAft>
                <a:spcPct val="0"/>
              </a:spcAft>
              <a:buClrTx/>
              <a:buSzTx/>
              <a:buFontTx/>
              <a:buNone/>
              <a:tabLst/>
            </a:pPr>
            <a:endParaRPr kumimoji="0" lang="sv-SE" sz="1100" b="0" i="0" u="none" strike="noStrike" cap="none" normalizeH="0" baseline="0" dirty="0" smtClean="0">
              <a:ln>
                <a:noFill/>
              </a:ln>
              <a:solidFill>
                <a:schemeClr val="tx1"/>
              </a:solidFill>
              <a:effectLst/>
              <a:latin typeface="Arial" charset="0"/>
            </a:endParaRPr>
          </a:p>
        </p:txBody>
      </p:sp>
      <p:sp>
        <p:nvSpPr>
          <p:cNvPr id="5" name="Rektangel 4"/>
          <p:cNvSpPr/>
          <p:nvPr/>
        </p:nvSpPr>
        <p:spPr bwMode="auto">
          <a:xfrm>
            <a:off x="1240972" y="2685143"/>
            <a:ext cx="2747368" cy="177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sv-SE" sz="1200" dirty="0" smtClean="0">
                <a:latin typeface="Arial" charset="0"/>
              </a:rPr>
              <a:t>Vård</a:t>
            </a:r>
          </a:p>
          <a:p>
            <a:pPr marL="171450" indent="-171450">
              <a:buFont typeface="Arial" panose="020B0604020202020204" pitchFamily="34" charset="0"/>
              <a:buChar char="•"/>
            </a:pPr>
            <a:r>
              <a:rPr lang="sv-SE" sz="1200" dirty="0" smtClean="0"/>
              <a:t>Infomöten till enhetschefer</a:t>
            </a:r>
          </a:p>
          <a:p>
            <a:pPr marL="171450" indent="-171450">
              <a:buFont typeface="Arial" panose="020B0604020202020204" pitchFamily="34" charset="0"/>
              <a:buChar char="•"/>
            </a:pPr>
            <a:r>
              <a:rPr lang="sv-SE" sz="1200" dirty="0" smtClean="0"/>
              <a:t>Se </a:t>
            </a:r>
            <a:r>
              <a:rPr lang="sv-SE" sz="1200" dirty="0"/>
              <a:t>över bokningsrutiner för de som bokar </a:t>
            </a:r>
            <a:r>
              <a:rPr lang="sv-SE" sz="1200" dirty="0" smtClean="0"/>
              <a:t>patienterna</a:t>
            </a:r>
          </a:p>
          <a:p>
            <a:pPr marL="171450" indent="-171450">
              <a:buFont typeface="Arial" panose="020B0604020202020204" pitchFamily="34" charset="0"/>
              <a:buChar char="•"/>
            </a:pPr>
            <a:r>
              <a:rPr lang="sv-SE" sz="1200" dirty="0" smtClean="0"/>
              <a:t>Gränsdragningslista – vem gör vad i fortsättningen</a:t>
            </a:r>
          </a:p>
          <a:p>
            <a:pPr marL="171450" indent="-171450">
              <a:buFont typeface="Arial" panose="020B0604020202020204" pitchFamily="34" charset="0"/>
              <a:buChar char="•"/>
            </a:pPr>
            <a:r>
              <a:rPr lang="sv-SE" sz="1200" dirty="0" smtClean="0"/>
              <a:t>Guide för stöd i Förändringsarbete – hur jobba när en del av </a:t>
            </a:r>
            <a:r>
              <a:rPr lang="sv-SE" sz="1200" dirty="0" err="1" smtClean="0"/>
              <a:t>adm.uppg</a:t>
            </a:r>
            <a:r>
              <a:rPr lang="sv-SE" sz="1200" dirty="0" smtClean="0"/>
              <a:t> flyttas? </a:t>
            </a:r>
            <a:r>
              <a:rPr lang="sv-SE" sz="1200" dirty="0" smtClean="0">
                <a:latin typeface="Arial" charset="0"/>
              </a:rPr>
              <a:t>	</a:t>
            </a:r>
            <a:endParaRPr kumimoji="0" lang="sv-SE" sz="1200" b="0" i="0" u="none" strike="noStrike" cap="none" normalizeH="0" baseline="0" dirty="0" smtClean="0">
              <a:ln>
                <a:noFill/>
              </a:ln>
              <a:solidFill>
                <a:schemeClr val="tx1"/>
              </a:solidFill>
              <a:effectLst/>
              <a:latin typeface="Arial" charset="0"/>
            </a:endParaRPr>
          </a:p>
        </p:txBody>
      </p:sp>
      <p:sp>
        <p:nvSpPr>
          <p:cNvPr id="6" name="Rektangel 5"/>
          <p:cNvSpPr/>
          <p:nvPr/>
        </p:nvSpPr>
        <p:spPr bwMode="auto">
          <a:xfrm>
            <a:off x="4477656" y="2786740"/>
            <a:ext cx="2208894" cy="1575709"/>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sv-SE" sz="1200" dirty="0" smtClean="0">
                <a:latin typeface="Arial" charset="0"/>
              </a:rPr>
              <a:t>Stöd</a:t>
            </a:r>
          </a:p>
          <a:p>
            <a:pPr marL="171450" indent="-171450" eaLnBrk="0" fontAlgn="base" hangingPunct="0">
              <a:spcBef>
                <a:spcPct val="0"/>
              </a:spcBef>
              <a:spcAft>
                <a:spcPct val="0"/>
              </a:spcAft>
              <a:buFont typeface="Arial" panose="020B0604020202020204" pitchFamily="34" charset="0"/>
              <a:buChar char="•"/>
            </a:pPr>
            <a:r>
              <a:rPr lang="sv-SE" sz="1200" dirty="0"/>
              <a:t>Förändrat arbetssätt för </a:t>
            </a:r>
            <a:r>
              <a:rPr lang="sv-SE" sz="1200" dirty="0" smtClean="0"/>
              <a:t>nuvarande </a:t>
            </a:r>
            <a:r>
              <a:rPr lang="sv-SE" sz="1200" dirty="0" err="1" smtClean="0"/>
              <a:t>info.personal</a:t>
            </a:r>
            <a:endParaRPr lang="sv-SE" sz="1200" dirty="0" smtClean="0"/>
          </a:p>
          <a:p>
            <a:pPr marL="171450" indent="-171450" eaLnBrk="0" fontAlgn="base" hangingPunct="0">
              <a:spcBef>
                <a:spcPct val="0"/>
              </a:spcBef>
              <a:spcAft>
                <a:spcPct val="0"/>
              </a:spcAft>
              <a:buFont typeface="Arial" panose="020B0604020202020204" pitchFamily="34" charset="0"/>
              <a:buChar char="•"/>
            </a:pPr>
            <a:r>
              <a:rPr lang="sv-SE" sz="1200" dirty="0" smtClean="0"/>
              <a:t>Många nya </a:t>
            </a:r>
            <a:r>
              <a:rPr lang="sv-SE" sz="1200" dirty="0" err="1" smtClean="0"/>
              <a:t>arbetsuppg</a:t>
            </a:r>
            <a:r>
              <a:rPr lang="sv-SE" sz="1200" dirty="0" smtClean="0"/>
              <a:t> med tillhörande rutiner.</a:t>
            </a:r>
          </a:p>
          <a:p>
            <a:pPr marL="171450" indent="-171450" eaLnBrk="0" fontAlgn="base" hangingPunct="0">
              <a:spcBef>
                <a:spcPct val="0"/>
              </a:spcBef>
              <a:spcAft>
                <a:spcPct val="0"/>
              </a:spcAft>
              <a:buFont typeface="Arial" panose="020B0604020202020204" pitchFamily="34" charset="0"/>
              <a:buChar char="•"/>
            </a:pPr>
            <a:r>
              <a:rPr lang="sv-SE" sz="1200" dirty="0" smtClean="0"/>
              <a:t>Vissa uppgifter lyfts bort från Centralkassa</a:t>
            </a:r>
          </a:p>
          <a:p>
            <a:pPr marL="171450" indent="-171450" eaLnBrk="0" fontAlgn="base" hangingPunct="0">
              <a:spcBef>
                <a:spcPct val="0"/>
              </a:spcBef>
              <a:spcAft>
                <a:spcPct val="0"/>
              </a:spcAft>
              <a:buFont typeface="Arial" panose="020B0604020202020204" pitchFamily="34" charset="0"/>
              <a:buChar char="•"/>
            </a:pPr>
            <a:r>
              <a:rPr lang="sv-SE" sz="1200" dirty="0" smtClean="0"/>
              <a:t>Utbildning och fortbildning</a:t>
            </a:r>
            <a:endParaRPr lang="sv-SE" sz="1200" dirty="0"/>
          </a:p>
          <a:p>
            <a:pPr eaLnBrk="0" fontAlgn="base" hangingPunct="0">
              <a:spcBef>
                <a:spcPct val="0"/>
              </a:spcBef>
              <a:spcAft>
                <a:spcPct val="0"/>
              </a:spcAft>
            </a:pPr>
            <a:endParaRPr kumimoji="0" lang="sv-SE" sz="1200" b="0" i="0" u="none" strike="noStrike" cap="none" normalizeH="0" baseline="0" dirty="0" smtClean="0">
              <a:ln>
                <a:noFill/>
              </a:ln>
              <a:solidFill>
                <a:schemeClr val="tx1"/>
              </a:solidFill>
              <a:effectLst/>
              <a:latin typeface="Arial" charset="0"/>
            </a:endParaRPr>
          </a:p>
        </p:txBody>
      </p:sp>
      <p:sp>
        <p:nvSpPr>
          <p:cNvPr id="7" name="Rektangel 6"/>
          <p:cNvSpPr/>
          <p:nvPr/>
        </p:nvSpPr>
        <p:spPr bwMode="auto">
          <a:xfrm>
            <a:off x="6277429" y="965200"/>
            <a:ext cx="2256971" cy="1153886"/>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sv-SE" sz="1200" dirty="0" smtClean="0">
                <a:latin typeface="Arial" charset="0"/>
              </a:rPr>
              <a:t>Bygg</a:t>
            </a:r>
          </a:p>
          <a:p>
            <a:pPr marL="171450" indent="-171450" eaLnBrk="0" fontAlgn="base" hangingPunct="0">
              <a:spcBef>
                <a:spcPct val="0"/>
              </a:spcBef>
              <a:spcAft>
                <a:spcPct val="0"/>
              </a:spcAft>
              <a:buFont typeface="Arial" panose="020B0604020202020204" pitchFamily="34" charset="0"/>
              <a:buChar char="•"/>
            </a:pPr>
            <a:r>
              <a:rPr lang="sv-SE" sz="1200" dirty="0"/>
              <a:t>Anpassning/ombyggnation i </a:t>
            </a:r>
            <a:r>
              <a:rPr lang="sv-SE" sz="1200" dirty="0" smtClean="0"/>
              <a:t>nuvarande informations-diskar </a:t>
            </a:r>
          </a:p>
          <a:p>
            <a:pPr marL="171450" indent="-171450" eaLnBrk="0" fontAlgn="base" hangingPunct="0">
              <a:spcBef>
                <a:spcPct val="0"/>
              </a:spcBef>
              <a:spcAft>
                <a:spcPct val="0"/>
              </a:spcAft>
              <a:buFont typeface="Arial" panose="020B0604020202020204" pitchFamily="34" charset="0"/>
              <a:buChar char="•"/>
            </a:pPr>
            <a:r>
              <a:rPr lang="sv-SE" sz="1200" dirty="0" smtClean="0"/>
              <a:t>Skyltning i nya kassorna</a:t>
            </a:r>
          </a:p>
          <a:p>
            <a:pPr marL="171450" indent="-171450" eaLnBrk="0" fontAlgn="base" hangingPunct="0">
              <a:spcBef>
                <a:spcPct val="0"/>
              </a:spcBef>
              <a:spcAft>
                <a:spcPct val="0"/>
              </a:spcAft>
              <a:buFont typeface="Arial" panose="020B0604020202020204" pitchFamily="34" charset="0"/>
              <a:buChar char="•"/>
            </a:pPr>
            <a:endParaRPr lang="sv-SE" sz="1200" dirty="0"/>
          </a:p>
          <a:p>
            <a:pPr eaLnBrk="0" fontAlgn="base" hangingPunct="0">
              <a:spcBef>
                <a:spcPct val="0"/>
              </a:spcBef>
              <a:spcAft>
                <a:spcPct val="0"/>
              </a:spcAft>
            </a:pPr>
            <a:r>
              <a:rPr lang="sv-SE" sz="1200" dirty="0" smtClean="0">
                <a:latin typeface="Arial" charset="0"/>
              </a:rPr>
              <a:t> </a:t>
            </a:r>
            <a:endParaRPr kumimoji="0" lang="sv-SE" sz="1200" b="0" i="0" u="none" strike="noStrike" cap="none" normalizeH="0" baseline="0" dirty="0" smtClean="0">
              <a:ln>
                <a:noFill/>
              </a:ln>
              <a:solidFill>
                <a:schemeClr val="tx1"/>
              </a:solidFill>
              <a:effectLst/>
              <a:latin typeface="Arial" charset="0"/>
            </a:endParaRPr>
          </a:p>
        </p:txBody>
      </p:sp>
      <p:sp>
        <p:nvSpPr>
          <p:cNvPr id="8" name="Rektangel 7"/>
          <p:cNvSpPr/>
          <p:nvPr/>
        </p:nvSpPr>
        <p:spPr bwMode="auto">
          <a:xfrm>
            <a:off x="3164113" y="705758"/>
            <a:ext cx="2554515" cy="177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sv-SE" sz="1200" dirty="0" smtClean="0">
                <a:latin typeface="Arial" charset="0"/>
              </a:rPr>
              <a:t>Övrigt</a:t>
            </a:r>
          </a:p>
          <a:p>
            <a:pPr marL="171450" indent="-171450">
              <a:buFont typeface="Arial" panose="020B0604020202020204" pitchFamily="34" charset="0"/>
              <a:buChar char="•"/>
            </a:pPr>
            <a:r>
              <a:rPr lang="sv-SE" sz="1200" dirty="0" smtClean="0"/>
              <a:t>Kommunikation internt och externt</a:t>
            </a:r>
          </a:p>
          <a:p>
            <a:pPr marL="171450" indent="-171450">
              <a:buFont typeface="Arial" panose="020B0604020202020204" pitchFamily="34" charset="0"/>
              <a:buChar char="•"/>
            </a:pPr>
            <a:r>
              <a:rPr lang="sv-SE" sz="1200" dirty="0" smtClean="0"/>
              <a:t>Öka användningen av MIB</a:t>
            </a:r>
          </a:p>
          <a:p>
            <a:pPr marL="171450" indent="-171450">
              <a:buFont typeface="Arial" panose="020B0604020202020204" pitchFamily="34" charset="0"/>
              <a:buChar char="•"/>
            </a:pPr>
            <a:r>
              <a:rPr lang="sv-SE" sz="1200" dirty="0" smtClean="0"/>
              <a:t>Omfördelning av personal från vård till stöd </a:t>
            </a:r>
          </a:p>
          <a:p>
            <a:pPr marL="171450" indent="-171450">
              <a:buFont typeface="Arial" panose="020B0604020202020204" pitchFamily="34" charset="0"/>
              <a:buChar char="•"/>
            </a:pPr>
            <a:r>
              <a:rPr lang="sv-SE" sz="1200" dirty="0" smtClean="0"/>
              <a:t>Facklig samverkan</a:t>
            </a:r>
          </a:p>
          <a:p>
            <a:pPr marL="171450" indent="-171450">
              <a:buFont typeface="Arial" panose="020B0604020202020204" pitchFamily="34" charset="0"/>
              <a:buChar char="•"/>
            </a:pPr>
            <a:r>
              <a:rPr lang="sv-SE" sz="1200" dirty="0" smtClean="0">
                <a:latin typeface="Arial" charset="0"/>
              </a:rPr>
              <a:t>Budgetöverföring från vård till stöd 	</a:t>
            </a:r>
            <a:endParaRPr kumimoji="0" lang="sv-SE" sz="12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778208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1338722" y="0"/>
            <a:ext cx="5978095" cy="645886"/>
          </a:xfrm>
        </p:spPr>
        <p:txBody>
          <a:bodyPr/>
          <a:lstStyle/>
          <a:p>
            <a:r>
              <a:rPr lang="sv-SE" dirty="0" smtClean="0"/>
              <a:t>Dagens arbetssätt kontra Centralkassa </a:t>
            </a:r>
            <a:endParaRPr lang="sv-SE" dirty="0"/>
          </a:p>
        </p:txBody>
      </p:sp>
      <p:sp>
        <p:nvSpPr>
          <p:cNvPr id="5" name="Platshållare för innehåll 4"/>
          <p:cNvSpPr>
            <a:spLocks noGrp="1"/>
          </p:cNvSpPr>
          <p:nvPr>
            <p:ph sz="half" idx="1"/>
          </p:nvPr>
        </p:nvSpPr>
        <p:spPr>
          <a:xfrm>
            <a:off x="943428" y="727124"/>
            <a:ext cx="7438572" cy="4055333"/>
          </a:xfrm>
        </p:spPr>
        <p:txBody>
          <a:bodyPr/>
          <a:lstStyle/>
          <a:p>
            <a:pPr marL="0" indent="0">
              <a:buNone/>
            </a:pPr>
            <a:r>
              <a:rPr lang="sv-SE" sz="1100" dirty="0" smtClean="0"/>
              <a:t>Idag: </a:t>
            </a:r>
          </a:p>
          <a:p>
            <a:r>
              <a:rPr lang="sv-SE" sz="1100" dirty="0" smtClean="0"/>
              <a:t>Idag har vi 31 mindre kassaenheter placerade på mottagningarna i länet (undantaget akuten, röntgen, tandvård samt Kiruna sjukhus) </a:t>
            </a:r>
          </a:p>
          <a:p>
            <a:r>
              <a:rPr lang="sv-SE" sz="1100" dirty="0" smtClean="0"/>
              <a:t>Ca 35 heltidsanställda arbetar b.la. med att registrera och ta betalt av patienterna, mestadels medicinska sekreterare och undersköterskor. </a:t>
            </a:r>
          </a:p>
          <a:p>
            <a:pPr marL="0" indent="0">
              <a:buNone/>
            </a:pPr>
            <a:r>
              <a:rPr lang="sv-SE" sz="1100" dirty="0" smtClean="0"/>
              <a:t>Centralkassa: </a:t>
            </a:r>
          </a:p>
          <a:p>
            <a:r>
              <a:rPr lang="sv-SE" sz="1100" dirty="0" smtClean="0"/>
              <a:t>Vid införande av centralkassa centralisera administrativa arbetsuppgifter för motsvarande 17 heltidstjänster. </a:t>
            </a:r>
          </a:p>
          <a:p>
            <a:r>
              <a:rPr lang="sv-SE" sz="1100" dirty="0" smtClean="0"/>
              <a:t>Viss administration kommer finnas kvar på mottagningarna.</a:t>
            </a:r>
          </a:p>
          <a:p>
            <a:r>
              <a:rPr lang="sv-SE" sz="1100" dirty="0" smtClean="0"/>
              <a:t>En förstärkning av nuvarande informationspersonal krävs för att klara patientflödet (7 heltider*1,2= 8,5 heltider) </a:t>
            </a:r>
          </a:p>
          <a:p>
            <a:pPr lvl="1"/>
            <a:r>
              <a:rPr lang="sv-SE" sz="1100" dirty="0">
                <a:ea typeface="+mn-ea"/>
                <a:cs typeface="+mn-cs"/>
              </a:rPr>
              <a:t>Piteå från 3 till 4</a:t>
            </a:r>
          </a:p>
          <a:p>
            <a:pPr lvl="1"/>
            <a:r>
              <a:rPr lang="sv-SE" sz="1100" dirty="0">
                <a:ea typeface="+mn-ea"/>
                <a:cs typeface="+mn-cs"/>
              </a:rPr>
              <a:t>Gällivare från 1 till 3</a:t>
            </a:r>
          </a:p>
          <a:p>
            <a:pPr lvl="1"/>
            <a:r>
              <a:rPr lang="sv-SE" sz="1100" dirty="0">
                <a:ea typeface="+mn-ea"/>
                <a:cs typeface="+mn-cs"/>
              </a:rPr>
              <a:t>Kalix från 2 till 3</a:t>
            </a:r>
          </a:p>
          <a:p>
            <a:pPr lvl="1"/>
            <a:r>
              <a:rPr lang="sv-SE" sz="1100" dirty="0">
                <a:ea typeface="+mn-ea"/>
                <a:cs typeface="+mn-cs"/>
              </a:rPr>
              <a:t>Sunderbyn från 2 till 5 </a:t>
            </a:r>
          </a:p>
          <a:p>
            <a:pPr lvl="1"/>
            <a:r>
              <a:rPr lang="sv-SE" sz="1100" dirty="0">
                <a:ea typeface="+mn-ea"/>
                <a:cs typeface="+mn-cs"/>
              </a:rPr>
              <a:t>Omflyttning av personal från vården till stöd i överenskommelse med vården</a:t>
            </a:r>
          </a:p>
          <a:p>
            <a:r>
              <a:rPr lang="sv-SE" sz="1200" dirty="0" smtClean="0"/>
              <a:t>Likartade arbetssätt på alla mottagningarna och inom Centralkassorna</a:t>
            </a:r>
          </a:p>
        </p:txBody>
      </p:sp>
    </p:spTree>
    <p:extLst>
      <p:ext uri="{BB962C8B-B14F-4D97-AF65-F5344CB8AC3E}">
        <p14:creationId xmlns:p14="http://schemas.microsoft.com/office/powerpoint/2010/main" val="936000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4544" y="280057"/>
            <a:ext cx="5978095" cy="834016"/>
          </a:xfrm>
        </p:spPr>
        <p:txBody>
          <a:bodyPr/>
          <a:lstStyle/>
          <a:p>
            <a:r>
              <a:rPr lang="sv-SE" dirty="0" smtClean="0"/>
              <a:t>Registrering </a:t>
            </a:r>
            <a:endParaRPr lang="sv-SE" dirty="0"/>
          </a:p>
        </p:txBody>
      </p:sp>
      <p:pic>
        <p:nvPicPr>
          <p:cNvPr id="5" name="Bildobjekt 4"/>
          <p:cNvPicPr>
            <a:picLocks noChangeAspect="1"/>
          </p:cNvPicPr>
          <p:nvPr/>
        </p:nvPicPr>
        <p:blipFill>
          <a:blip r:embed="rId3"/>
          <a:stretch>
            <a:fillRect/>
          </a:stretch>
        </p:blipFill>
        <p:spPr>
          <a:xfrm>
            <a:off x="89032" y="1712686"/>
            <a:ext cx="2746245" cy="1843313"/>
          </a:xfrm>
          <a:prstGeom prst="rect">
            <a:avLst/>
          </a:prstGeom>
        </p:spPr>
      </p:pic>
      <p:pic>
        <p:nvPicPr>
          <p:cNvPr id="6" name="Bildobjekt 5"/>
          <p:cNvPicPr>
            <a:picLocks noChangeAspect="1"/>
          </p:cNvPicPr>
          <p:nvPr/>
        </p:nvPicPr>
        <p:blipFill>
          <a:blip r:embed="rId4"/>
          <a:stretch>
            <a:fillRect/>
          </a:stretch>
        </p:blipFill>
        <p:spPr>
          <a:xfrm>
            <a:off x="8273506" y="0"/>
            <a:ext cx="1129723" cy="2525263"/>
          </a:xfrm>
          <a:prstGeom prst="rect">
            <a:avLst/>
          </a:prstGeom>
        </p:spPr>
      </p:pic>
      <p:pic>
        <p:nvPicPr>
          <p:cNvPr id="7" name="Bildobjekt 6"/>
          <p:cNvPicPr>
            <a:picLocks noChangeAspect="1"/>
          </p:cNvPicPr>
          <p:nvPr/>
        </p:nvPicPr>
        <p:blipFill>
          <a:blip r:embed="rId5"/>
          <a:stretch>
            <a:fillRect/>
          </a:stretch>
        </p:blipFill>
        <p:spPr>
          <a:xfrm>
            <a:off x="3013160" y="1712686"/>
            <a:ext cx="2223642" cy="1845082"/>
          </a:xfrm>
          <a:prstGeom prst="rect">
            <a:avLst/>
          </a:prstGeom>
        </p:spPr>
      </p:pic>
      <p:pic>
        <p:nvPicPr>
          <p:cNvPr id="9" name="Bildobjekt 8"/>
          <p:cNvPicPr>
            <a:picLocks noChangeAspect="1"/>
          </p:cNvPicPr>
          <p:nvPr/>
        </p:nvPicPr>
        <p:blipFill>
          <a:blip r:embed="rId6"/>
          <a:stretch>
            <a:fillRect/>
          </a:stretch>
        </p:blipFill>
        <p:spPr>
          <a:xfrm>
            <a:off x="5428062" y="1712685"/>
            <a:ext cx="3202573" cy="1843313"/>
          </a:xfrm>
          <a:prstGeom prst="rect">
            <a:avLst/>
          </a:prstGeom>
        </p:spPr>
      </p:pic>
      <p:sp>
        <p:nvSpPr>
          <p:cNvPr id="11" name="textruta 10"/>
          <p:cNvSpPr txBox="1"/>
          <p:nvPr/>
        </p:nvSpPr>
        <p:spPr>
          <a:xfrm>
            <a:off x="89032" y="3631392"/>
            <a:ext cx="2194832" cy="523220"/>
          </a:xfrm>
          <a:prstGeom prst="rect">
            <a:avLst/>
          </a:prstGeom>
          <a:solidFill>
            <a:schemeClr val="accent1">
              <a:lumMod val="20000"/>
              <a:lumOff val="80000"/>
            </a:schemeClr>
          </a:solidFill>
        </p:spPr>
        <p:txBody>
          <a:bodyPr wrap="none" rtlCol="0">
            <a:spAutoFit/>
          </a:bodyPr>
          <a:lstStyle/>
          <a:p>
            <a:r>
              <a:rPr lang="sv-SE" sz="1400" dirty="0" smtClean="0"/>
              <a:t>1. Mobil incheckning och </a:t>
            </a:r>
          </a:p>
          <a:p>
            <a:r>
              <a:rPr lang="sv-SE" sz="1400" dirty="0"/>
              <a:t>b</a:t>
            </a:r>
            <a:r>
              <a:rPr lang="sv-SE" sz="1400" dirty="0" smtClean="0"/>
              <a:t>etalning </a:t>
            </a:r>
            <a:endParaRPr lang="sv-SE" sz="1400" dirty="0"/>
          </a:p>
        </p:txBody>
      </p:sp>
      <p:sp>
        <p:nvSpPr>
          <p:cNvPr id="12" name="textruta 11"/>
          <p:cNvSpPr txBox="1"/>
          <p:nvPr/>
        </p:nvSpPr>
        <p:spPr>
          <a:xfrm>
            <a:off x="3013160" y="3631392"/>
            <a:ext cx="2223642" cy="523220"/>
          </a:xfrm>
          <a:prstGeom prst="rect">
            <a:avLst/>
          </a:prstGeom>
          <a:solidFill>
            <a:schemeClr val="accent1">
              <a:lumMod val="20000"/>
              <a:lumOff val="80000"/>
            </a:schemeClr>
          </a:solidFill>
        </p:spPr>
        <p:txBody>
          <a:bodyPr wrap="square" rtlCol="0">
            <a:spAutoFit/>
          </a:bodyPr>
          <a:lstStyle/>
          <a:p>
            <a:r>
              <a:rPr lang="sv-SE" sz="1400" dirty="0"/>
              <a:t>2</a:t>
            </a:r>
            <a:r>
              <a:rPr lang="sv-SE" sz="1400" dirty="0" smtClean="0"/>
              <a:t>. Registrering och </a:t>
            </a:r>
            <a:r>
              <a:rPr lang="sv-SE" sz="1400" dirty="0"/>
              <a:t>betalning  i terminal</a:t>
            </a:r>
            <a:endParaRPr lang="sv-SE" sz="1400" dirty="0" smtClean="0"/>
          </a:p>
        </p:txBody>
      </p:sp>
      <p:sp>
        <p:nvSpPr>
          <p:cNvPr id="13" name="textruta 12"/>
          <p:cNvSpPr txBox="1"/>
          <p:nvPr/>
        </p:nvSpPr>
        <p:spPr>
          <a:xfrm>
            <a:off x="5428062" y="3631392"/>
            <a:ext cx="2792752" cy="523220"/>
          </a:xfrm>
          <a:prstGeom prst="rect">
            <a:avLst/>
          </a:prstGeom>
          <a:solidFill>
            <a:schemeClr val="accent1">
              <a:lumMod val="20000"/>
              <a:lumOff val="80000"/>
            </a:schemeClr>
          </a:solidFill>
        </p:spPr>
        <p:txBody>
          <a:bodyPr wrap="none" rtlCol="0">
            <a:spAutoFit/>
          </a:bodyPr>
          <a:lstStyle/>
          <a:p>
            <a:r>
              <a:rPr lang="sv-SE" sz="1400" dirty="0" smtClean="0"/>
              <a:t>3. Registrering och betalning</a:t>
            </a:r>
          </a:p>
          <a:p>
            <a:r>
              <a:rPr lang="sv-SE" sz="1400" dirty="0" smtClean="0"/>
              <a:t>    i fysisk kassa (mål max 30 %) </a:t>
            </a:r>
            <a:endParaRPr lang="sv-SE" sz="1400" dirty="0"/>
          </a:p>
        </p:txBody>
      </p:sp>
      <p:sp>
        <p:nvSpPr>
          <p:cNvPr id="14" name="textruta 13"/>
          <p:cNvSpPr txBox="1"/>
          <p:nvPr/>
        </p:nvSpPr>
        <p:spPr>
          <a:xfrm>
            <a:off x="6877002" y="149429"/>
            <a:ext cx="1396504" cy="646331"/>
          </a:xfrm>
          <a:prstGeom prst="rect">
            <a:avLst/>
          </a:prstGeom>
          <a:solidFill>
            <a:schemeClr val="accent1">
              <a:lumMod val="20000"/>
              <a:lumOff val="80000"/>
            </a:schemeClr>
          </a:solidFill>
        </p:spPr>
        <p:txBody>
          <a:bodyPr wrap="square" rtlCol="0">
            <a:spAutoFit/>
          </a:bodyPr>
          <a:lstStyle/>
          <a:p>
            <a:r>
              <a:rPr lang="sv-SE" sz="1200" dirty="0" smtClean="0"/>
              <a:t>Tillgänglighets-anpassat kösystem</a:t>
            </a:r>
            <a:endParaRPr lang="sv-SE" sz="1200" dirty="0"/>
          </a:p>
        </p:txBody>
      </p:sp>
      <p:pic>
        <p:nvPicPr>
          <p:cNvPr id="15" name="Bildobjekt 14"/>
          <p:cNvPicPr>
            <a:picLocks noChangeAspect="1"/>
          </p:cNvPicPr>
          <p:nvPr/>
        </p:nvPicPr>
        <p:blipFill>
          <a:blip r:embed="rId7"/>
          <a:stretch>
            <a:fillRect/>
          </a:stretch>
        </p:blipFill>
        <p:spPr>
          <a:xfrm>
            <a:off x="7505238" y="945189"/>
            <a:ext cx="768268" cy="617955"/>
          </a:xfrm>
          <a:prstGeom prst="rect">
            <a:avLst/>
          </a:prstGeom>
        </p:spPr>
      </p:pic>
    </p:spTree>
    <p:extLst>
      <p:ext uri="{BB962C8B-B14F-4D97-AF65-F5344CB8AC3E}">
        <p14:creationId xmlns:p14="http://schemas.microsoft.com/office/powerpoint/2010/main" val="7992077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8718" y="68589"/>
            <a:ext cx="5978095" cy="834016"/>
          </a:xfrm>
        </p:spPr>
        <p:txBody>
          <a:bodyPr/>
          <a:lstStyle/>
          <a:p>
            <a:r>
              <a:rPr lang="sv-SE" dirty="0" smtClean="0"/>
              <a:t>Tidplan för införande</a:t>
            </a:r>
            <a:endParaRPr lang="sv-SE" dirty="0"/>
          </a:p>
        </p:txBody>
      </p:sp>
      <p:sp>
        <p:nvSpPr>
          <p:cNvPr id="3" name="Rektangel 2"/>
          <p:cNvSpPr/>
          <p:nvPr/>
        </p:nvSpPr>
        <p:spPr>
          <a:xfrm>
            <a:off x="394752" y="3032733"/>
            <a:ext cx="6670660" cy="1200329"/>
          </a:xfrm>
          <a:prstGeom prst="rect">
            <a:avLst/>
          </a:prstGeom>
        </p:spPr>
        <p:txBody>
          <a:bodyPr wrap="square">
            <a:spAutoFit/>
          </a:bodyPr>
          <a:lstStyle/>
          <a:p>
            <a:pPr marL="285750" indent="-285750">
              <a:buFont typeface="Wingdings" panose="05000000000000000000" pitchFamily="2" charset="2"/>
              <a:buChar char="ü"/>
            </a:pPr>
            <a:r>
              <a:rPr lang="sv-SE" dirty="0" smtClean="0"/>
              <a:t>Kiruna </a:t>
            </a:r>
            <a:r>
              <a:rPr lang="sv-SE" dirty="0"/>
              <a:t>sjukhus som referens (införde centralkassa 2010)</a:t>
            </a:r>
          </a:p>
          <a:p>
            <a:pPr marL="285750" indent="-285750">
              <a:buFont typeface="Wingdings" panose="05000000000000000000" pitchFamily="2" charset="2"/>
              <a:buChar char="ü"/>
            </a:pPr>
            <a:r>
              <a:rPr lang="sv-SE" dirty="0"/>
              <a:t>Piteå pilot två </a:t>
            </a:r>
            <a:r>
              <a:rPr lang="sv-SE" dirty="0" smtClean="0"/>
              <a:t>månader (start mitten på januari -22) </a:t>
            </a:r>
            <a:endParaRPr lang="sv-SE" dirty="0"/>
          </a:p>
          <a:p>
            <a:pPr marL="285750" indent="-285750">
              <a:buFont typeface="Wingdings" panose="05000000000000000000" pitchFamily="2" charset="2"/>
              <a:buChar char="ü"/>
            </a:pPr>
            <a:r>
              <a:rPr lang="sv-SE" dirty="0"/>
              <a:t>Sunderbyn inför centralkassa i etapper då antalet mindre mottagningar är många i antal  </a:t>
            </a:r>
          </a:p>
        </p:txBody>
      </p:sp>
      <p:pic>
        <p:nvPicPr>
          <p:cNvPr id="4" name="Bildobjekt 3"/>
          <p:cNvPicPr>
            <a:picLocks noChangeAspect="1"/>
          </p:cNvPicPr>
          <p:nvPr/>
        </p:nvPicPr>
        <p:blipFill>
          <a:blip r:embed="rId3"/>
          <a:stretch>
            <a:fillRect/>
          </a:stretch>
        </p:blipFill>
        <p:spPr>
          <a:xfrm>
            <a:off x="0" y="1034444"/>
            <a:ext cx="9144000" cy="1752299"/>
          </a:xfrm>
          <a:prstGeom prst="rect">
            <a:avLst/>
          </a:prstGeom>
        </p:spPr>
      </p:pic>
    </p:spTree>
    <p:extLst>
      <p:ext uri="{BB962C8B-B14F-4D97-AF65-F5344CB8AC3E}">
        <p14:creationId xmlns:p14="http://schemas.microsoft.com/office/powerpoint/2010/main" val="3716307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92722" y="224713"/>
            <a:ext cx="5978095" cy="428430"/>
          </a:xfrm>
        </p:spPr>
        <p:txBody>
          <a:bodyPr/>
          <a:lstStyle/>
          <a:p>
            <a:r>
              <a:rPr lang="sv-SE" dirty="0" smtClean="0"/>
              <a:t>Nästa steg</a:t>
            </a:r>
            <a:endParaRPr lang="sv-SE" dirty="0"/>
          </a:p>
        </p:txBody>
      </p:sp>
      <p:sp>
        <p:nvSpPr>
          <p:cNvPr id="3" name="Platshållare för innehåll 2"/>
          <p:cNvSpPr>
            <a:spLocks noGrp="1"/>
          </p:cNvSpPr>
          <p:nvPr>
            <p:ph sz="half" idx="1"/>
          </p:nvPr>
        </p:nvSpPr>
        <p:spPr>
          <a:xfrm>
            <a:off x="1418551" y="653143"/>
            <a:ext cx="6738478" cy="3635828"/>
          </a:xfrm>
        </p:spPr>
        <p:txBody>
          <a:bodyPr/>
          <a:lstStyle/>
          <a:p>
            <a:r>
              <a:rPr lang="sv-SE" dirty="0" smtClean="0"/>
              <a:t>Utveckling av mjukvara till självincheckningsterminal - pågår</a:t>
            </a:r>
          </a:p>
          <a:p>
            <a:r>
              <a:rPr lang="sv-SE" dirty="0" smtClean="0"/>
              <a:t>Utveckling av VAS – pågår</a:t>
            </a:r>
          </a:p>
          <a:p>
            <a:r>
              <a:rPr lang="sv-SE" dirty="0" smtClean="0"/>
              <a:t>Byggstart i Piteå v 47 – Pilot Piteå planerad driftsättning mitten av jan</a:t>
            </a:r>
          </a:p>
          <a:p>
            <a:r>
              <a:rPr lang="sv-SE" dirty="0" smtClean="0"/>
              <a:t>Utbildning – startar v 47 </a:t>
            </a:r>
          </a:p>
          <a:p>
            <a:r>
              <a:rPr lang="sv-SE" dirty="0" smtClean="0"/>
              <a:t>Inskolning på befintliga mottagningar - från v 48-49 </a:t>
            </a:r>
          </a:p>
          <a:p>
            <a:r>
              <a:rPr lang="sv-SE" dirty="0" smtClean="0"/>
              <a:t>Mottagningarna ser över sina arbetssätt när kassahanteringen försvinner från enheten</a:t>
            </a:r>
          </a:p>
          <a:p>
            <a:r>
              <a:rPr lang="sv-SE" dirty="0" smtClean="0"/>
              <a:t>Kommunikationsinsatser </a:t>
            </a:r>
            <a:endParaRPr lang="sv-SE" dirty="0" smtClean="0"/>
          </a:p>
          <a:p>
            <a:r>
              <a:rPr lang="sv-SE" dirty="0" smtClean="0"/>
              <a:t>Därefter planering för </a:t>
            </a:r>
            <a:r>
              <a:rPr lang="sv-SE" smtClean="0"/>
              <a:t>kommande sjukhus</a:t>
            </a:r>
            <a:endParaRPr lang="sv-SE" dirty="0" smtClean="0"/>
          </a:p>
          <a:p>
            <a:r>
              <a:rPr lang="sv-SE" dirty="0" smtClean="0"/>
              <a:t>Planering </a:t>
            </a:r>
            <a:r>
              <a:rPr lang="sv-SE" dirty="0"/>
              <a:t>inför </a:t>
            </a:r>
            <a:r>
              <a:rPr lang="sv-SE" dirty="0" smtClean="0"/>
              <a:t>förvaltning</a:t>
            </a:r>
          </a:p>
          <a:p>
            <a:endParaRPr lang="sv-SE" dirty="0"/>
          </a:p>
          <a:p>
            <a:endParaRPr lang="sv-SE" dirty="0">
              <a:solidFill>
                <a:srgbClr val="FF0000"/>
              </a:solidFill>
            </a:endParaRPr>
          </a:p>
        </p:txBody>
      </p:sp>
    </p:spTree>
    <p:extLst>
      <p:ext uri="{BB962C8B-B14F-4D97-AF65-F5344CB8AC3E}">
        <p14:creationId xmlns:p14="http://schemas.microsoft.com/office/powerpoint/2010/main" val="3366390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614494" y="340569"/>
            <a:ext cx="5978095" cy="834016"/>
          </a:xfrm>
        </p:spPr>
        <p:txBody>
          <a:bodyPr/>
          <a:lstStyle/>
          <a:p>
            <a:r>
              <a:rPr lang="sv-SE" dirty="0" smtClean="0"/>
              <a:t>Uppmaning – sprid budskapet om MIB</a:t>
            </a:r>
            <a:endParaRPr lang="sv-SE" dirty="0"/>
          </a:p>
        </p:txBody>
      </p:sp>
      <p:sp>
        <p:nvSpPr>
          <p:cNvPr id="3" name="Platshållare för innehåll 2"/>
          <p:cNvSpPr>
            <a:spLocks noGrp="1"/>
          </p:cNvSpPr>
          <p:nvPr>
            <p:ph sz="half" idx="1"/>
          </p:nvPr>
        </p:nvSpPr>
        <p:spPr>
          <a:xfrm>
            <a:off x="4361543" y="1218387"/>
            <a:ext cx="4218016" cy="2119900"/>
          </a:xfrm>
        </p:spPr>
        <p:txBody>
          <a:bodyPr/>
          <a:lstStyle/>
          <a:p>
            <a:r>
              <a:rPr lang="sv-SE" sz="1200" dirty="0" smtClean="0"/>
              <a:t>Ökad incheckning via MIB är en förutsättning för att det inte ska bli för långa köer i terminaler/kassor. </a:t>
            </a:r>
          </a:p>
          <a:p>
            <a:r>
              <a:rPr lang="sv-SE" sz="1200" dirty="0" smtClean="0"/>
              <a:t>Mottagningarna behöver redan nu ”lobba” för att patienterna ska välja mobil incheckning som förstahandsalternativ när de besöker vården.</a:t>
            </a:r>
          </a:p>
          <a:p>
            <a:r>
              <a:rPr lang="sv-SE" sz="1200" dirty="0" smtClean="0"/>
              <a:t>Detta kommer underlätta vid starten av Centralkassan </a:t>
            </a:r>
          </a:p>
          <a:p>
            <a:r>
              <a:rPr lang="sv-SE" sz="1200" b="1" dirty="0" smtClean="0"/>
              <a:t>Viktigt att vi alla hjälps åt att uppmana till ett högre användande av tjänsten.</a:t>
            </a:r>
          </a:p>
        </p:txBody>
      </p:sp>
      <p:pic>
        <p:nvPicPr>
          <p:cNvPr id="4" name="Bildobjekt 3"/>
          <p:cNvPicPr>
            <a:picLocks noChangeAspect="1"/>
          </p:cNvPicPr>
          <p:nvPr/>
        </p:nvPicPr>
        <p:blipFill>
          <a:blip r:embed="rId2"/>
          <a:stretch>
            <a:fillRect/>
          </a:stretch>
        </p:blipFill>
        <p:spPr>
          <a:xfrm>
            <a:off x="217715" y="1218386"/>
            <a:ext cx="4013200" cy="2830362"/>
          </a:xfrm>
          <a:prstGeom prst="rect">
            <a:avLst/>
          </a:prstGeom>
        </p:spPr>
      </p:pic>
    </p:spTree>
    <p:extLst>
      <p:ext uri="{BB962C8B-B14F-4D97-AF65-F5344CB8AC3E}">
        <p14:creationId xmlns:p14="http://schemas.microsoft.com/office/powerpoint/2010/main" val="203685971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gion Norrbotten_blå">
  <a:themeElements>
    <a:clrScheme name="Region Norrbotten blandad">
      <a:dk1>
        <a:srgbClr val="000000"/>
      </a:dk1>
      <a:lt1>
        <a:srgbClr val="FFFFFF"/>
      </a:lt1>
      <a:dk2>
        <a:srgbClr val="403D45"/>
      </a:dk2>
      <a:lt2>
        <a:srgbClr val="D0D1CD"/>
      </a:lt2>
      <a:accent1>
        <a:srgbClr val="0070C0"/>
      </a:accent1>
      <a:accent2>
        <a:srgbClr val="F8951F"/>
      </a:accent2>
      <a:accent3>
        <a:srgbClr val="83C55B"/>
      </a:accent3>
      <a:accent4>
        <a:srgbClr val="7F7F7F"/>
      </a:accent4>
      <a:accent5>
        <a:srgbClr val="403D45"/>
      </a:accent5>
      <a:accent6>
        <a:srgbClr val="C0C0BD"/>
      </a:accent6>
      <a:hlink>
        <a:srgbClr val="0070C0"/>
      </a:hlink>
      <a:folHlink>
        <a:srgbClr val="7F7F7F"/>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600" b="0" i="0" u="none" strike="noStrike" cap="none" normalizeH="0" baseline="0" smtClean="0">
            <a:ln>
              <a:noFill/>
            </a:ln>
            <a:solidFill>
              <a:schemeClr val="tx1"/>
            </a:solidFill>
            <a:effectLst/>
            <a:latin typeface="Arial" charset="0"/>
          </a:defRPr>
        </a:defPPr>
      </a:lstStyle>
    </a:lnDef>
    <a:txDef>
      <a:spPr>
        <a:noFill/>
      </a:spPr>
      <a:bodyPr wrap="none" rtlCol="0">
        <a:spAutoFit/>
      </a:bodyPr>
      <a:lstStyle>
        <a:defPPr>
          <a:defRPr dirty="0"/>
        </a:defPPr>
      </a:lstStyle>
    </a:txDef>
  </a:objectDefaults>
  <a:extraClrSchemeLst>
    <a:extraClrScheme>
      <a:clrScheme name="vit med jpglogga 180_ny 1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it med jpglogga 180_ny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vit med jpglogga 180_ny 1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it med jpglogga 180_ny 1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it med jpglogga 180_ny 1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it med jpglogga 180_ny 1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vit med jpglogga 180_ny 1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Kopia av 1Kopia av MALL_VI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opia av 1Kopia av MALL_VI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Kopia av 1Kopia av MALL_VI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opia av 1Kopia av MALL_VI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opia av 1Kopia av MALL_VI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opia av 1Kopia av MALL_VI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Kopia av 1Kopia av MALL_VI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Kopia av 1Kopia av MALL_VIT 8">
        <a:dk1>
          <a:srgbClr val="003399"/>
        </a:dk1>
        <a:lt1>
          <a:srgbClr val="0D68B0"/>
        </a:lt1>
        <a:dk2>
          <a:srgbClr val="FFFFFF"/>
        </a:dk2>
        <a:lt2>
          <a:srgbClr val="969696"/>
        </a:lt2>
        <a:accent1>
          <a:srgbClr val="969696"/>
        </a:accent1>
        <a:accent2>
          <a:srgbClr val="FFFF99"/>
        </a:accent2>
        <a:accent3>
          <a:srgbClr val="AAB9D4"/>
        </a:accent3>
        <a:accent4>
          <a:srgbClr val="002A82"/>
        </a:accent4>
        <a:accent5>
          <a:srgbClr val="C9C9C9"/>
        </a:accent5>
        <a:accent6>
          <a:srgbClr val="E7E78A"/>
        </a:accent6>
        <a:hlink>
          <a:srgbClr val="99FF99"/>
        </a:hlink>
        <a:folHlink>
          <a:srgbClr val="CC0000"/>
        </a:folHlink>
      </a:clrScheme>
      <a:clrMap bg1="lt1" tx1="dk1" bg2="lt2" tx2="dk2" accent1="accent1" accent2="accent2" accent3="accent3" accent4="accent4" accent5="accent5" accent6="accent6" hlink="hlink" folHlink="folHlink"/>
    </a:extraClrScheme>
    <a:extraClrScheme>
      <a:clrScheme name="Kopia av 1Kopia av MALL_VIT 9">
        <a:dk1>
          <a:srgbClr val="969696"/>
        </a:dk1>
        <a:lt1>
          <a:srgbClr val="FFFFFF"/>
        </a:lt1>
        <a:dk2>
          <a:srgbClr val="0D68B0"/>
        </a:dk2>
        <a:lt2>
          <a:srgbClr val="FFFFFF"/>
        </a:lt2>
        <a:accent1>
          <a:srgbClr val="969696"/>
        </a:accent1>
        <a:accent2>
          <a:srgbClr val="FFFF99"/>
        </a:accent2>
        <a:accent3>
          <a:srgbClr val="AAB9D4"/>
        </a:accent3>
        <a:accent4>
          <a:srgbClr val="DADADA"/>
        </a:accent4>
        <a:accent5>
          <a:srgbClr val="C9C9C9"/>
        </a:accent5>
        <a:accent6>
          <a:srgbClr val="E7E78A"/>
        </a:accent6>
        <a:hlink>
          <a:srgbClr val="99FF99"/>
        </a:hlink>
        <a:folHlink>
          <a:srgbClr val="CC0000"/>
        </a:folHlink>
      </a:clrScheme>
      <a:clrMap bg1="dk2" tx1="lt1" bg2="dk1" tx2="lt2" accent1="accent1" accent2="accent2" accent3="accent3" accent4="accent4" accent5="accent5" accent6="accent6" hlink="hlink" folHlink="folHlink"/>
    </a:extraClrScheme>
    <a:extraClrScheme>
      <a:clrScheme name="Kopia av 1Kopia av MALL_VIT 10">
        <a:dk1>
          <a:srgbClr val="969696"/>
        </a:dk1>
        <a:lt1>
          <a:srgbClr val="FFFFFF"/>
        </a:lt1>
        <a:dk2>
          <a:srgbClr val="0D68B0"/>
        </a:dk2>
        <a:lt2>
          <a:srgbClr val="FFFFFF"/>
        </a:lt2>
        <a:accent1>
          <a:srgbClr val="969696"/>
        </a:accent1>
        <a:accent2>
          <a:srgbClr val="0D68B0"/>
        </a:accent2>
        <a:accent3>
          <a:srgbClr val="AAB9D4"/>
        </a:accent3>
        <a:accent4>
          <a:srgbClr val="DADADA"/>
        </a:accent4>
        <a:accent5>
          <a:srgbClr val="C9C9C9"/>
        </a:accent5>
        <a:accent6>
          <a:srgbClr val="0B5E9F"/>
        </a:accent6>
        <a:hlink>
          <a:srgbClr val="99FF99"/>
        </a:hlink>
        <a:folHlink>
          <a:srgbClr val="CC0000"/>
        </a:folHlink>
      </a:clrScheme>
      <a:clrMap bg1="dk2" tx1="lt1" bg2="dk1" tx2="lt2" accent1="accent1" accent2="accent2" accent3="accent3" accent4="accent4" accent5="accent5" accent6="accent6" hlink="hlink" folHlink="folHlink"/>
    </a:extraClrScheme>
    <a:extraClrScheme>
      <a:clrScheme name="Kopia av 1Kopia av MALL_VIT 11">
        <a:dk1>
          <a:srgbClr val="FFFFFF"/>
        </a:dk1>
        <a:lt1>
          <a:srgbClr val="FFFFFF"/>
        </a:lt1>
        <a:dk2>
          <a:srgbClr val="FFFFFF"/>
        </a:dk2>
        <a:lt2>
          <a:srgbClr val="969696"/>
        </a:lt2>
        <a:accent1>
          <a:srgbClr val="969696"/>
        </a:accent1>
        <a:accent2>
          <a:srgbClr val="0D68B0"/>
        </a:accent2>
        <a:accent3>
          <a:srgbClr val="FFFFFF"/>
        </a:accent3>
        <a:accent4>
          <a:srgbClr val="DADADA"/>
        </a:accent4>
        <a:accent5>
          <a:srgbClr val="C9C9C9"/>
        </a:accent5>
        <a:accent6>
          <a:srgbClr val="0B5E9F"/>
        </a:accent6>
        <a:hlink>
          <a:srgbClr val="99FF99"/>
        </a:hlink>
        <a:folHlink>
          <a:srgbClr val="CC0000"/>
        </a:folHlink>
      </a:clrScheme>
      <a:clrMap bg1="lt1" tx1="dk1" bg2="lt2" tx2="dk2" accent1="accent1" accent2="accent2" accent3="accent3" accent4="accent4" accent5="accent5" accent6="accent6" hlink="hlink" folHlink="folHlink"/>
    </a:extraClrScheme>
    <a:extraClrScheme>
      <a:clrScheme name="Kopia av 1Kopia av MALL_VIT 12">
        <a:dk1>
          <a:srgbClr val="969696"/>
        </a:dk1>
        <a:lt1>
          <a:srgbClr val="FFFFFF"/>
        </a:lt1>
        <a:dk2>
          <a:srgbClr val="0D68B0"/>
        </a:dk2>
        <a:lt2>
          <a:srgbClr val="FFFFFF"/>
        </a:lt2>
        <a:accent1>
          <a:srgbClr val="969696"/>
        </a:accent1>
        <a:accent2>
          <a:srgbClr val="0D68B0"/>
        </a:accent2>
        <a:accent3>
          <a:srgbClr val="AAB9D4"/>
        </a:accent3>
        <a:accent4>
          <a:srgbClr val="DADADA"/>
        </a:accent4>
        <a:accent5>
          <a:srgbClr val="C9C9C9"/>
        </a:accent5>
        <a:accent6>
          <a:srgbClr val="0B5E9F"/>
        </a:accent6>
        <a:hlink>
          <a:srgbClr val="FFFFFF"/>
        </a:hlink>
        <a:folHlink>
          <a:srgbClr val="FFFF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p:Policy xmlns:p="office.server.policy" id="" local="true">
  <p:Name>Informerande</p:Name>
  <p:Description/>
  <p:Statement/>
  <p:PolicyItems>
    <p:PolicyItem featureId="Microsoft.Office.RecordsManagement.PolicyFeatures.Expiration" staticId="0x010100D7963E0E5B7A40E5AEA07389401D709F007B1238BBD93543428C20870054E92DBF|-297041635" UniqueId="b3161861-6e3b-4405-805f-6bed5d7ce083">
      <p:Name>Bevarande</p:Name>
      <p:Description>Automatisk schemaläggning av innehåll som ska bearbetas, och utföra en bevarandeåtgärd på innehåll som har nått sitt förfallodatum.</p:Description>
      <p:CustomData>
        <Schedules nextStageId="3" default="true">
          <Schedule type="Default">
            <stages>
              <data stageId="1" recur="true" offset="36" unit="months">
                <formula id="Microsoft.Office.RecordsManagement.PolicyFeatures.Expiration.Formula.BuiltIn">
                  <number>0</number>
                  <property>NLLThinningTime</property>
                  <propertyid>2793489f-7251-475b-a975-480031914936</propertyid>
                  <period>months</period>
                </formula>
                <action type="workflow" id="f1997167-f199-4753-9563-ba1b068f6462"/>
              </data>
              <data stageId="2">
                <formula id="Microsoft.Office.RecordsManagement.PolicyFeatures.Expiration.Formula.BuiltIn">
                  <number>1</number>
                  <property>NLLThinningTime</property>
                  <propertyid>2793489f-7251-475b-a975-480031914936</propertyid>
                  <period>months</period>
                </formula>
                <action type="action" id="Microsoft.Office.RecordsManagement.PolicyFeatures.Expiration.Action.MoveToRecycleBin"/>
              </data>
            </stages>
          </Schedule>
        </Schedules>
      </p:CustomData>
    </p:PolicyItem>
  </p:PolicyItems>
</p:Policy>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Microsoft.Office.RecordsManagement.PolicyFeatures.ExpirationEventReceiver</Name>
    <Synchronization>Synchronous</Synchronization>
    <Type>10001</Type>
    <SequenceNumber>101</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Assembly>Microsoft.Office.Policy, Version=14.0.0.0, Culture=neutral, PublicKeyToken=71e9bce111e9429c</Assembly>
    <Class>Microsoft.Office.RecordsManagement.Internal.UpdateExpireDate</Class>
    <Data/>
    <Filter/>
  </Receiver>
</spe:Receivers>
</file>

<file path=customXml/item3.xml><?xml version="1.0" encoding="utf-8"?>
<ct:contentTypeSchema xmlns:ct="http://schemas.microsoft.com/office/2006/metadata/contentType" xmlns:ma="http://schemas.microsoft.com/office/2006/metadata/properties/metaAttributes" ct:_="" ma:_="" ma:contentTypeName="Informerande dokument" ma:contentTypeID="0x010100D7963E0E5B7A40E5AEA07389401D709F007B1238BBD93543428C20870054E92DBF01008BBCB924C50D0342A5F01AC972E20FED" ma:contentTypeVersion="29" ma:contentTypeDescription="Informerande dokument" ma:contentTypeScope="" ma:versionID="bb02fd48e9f149931431258b2ad26ff0">
  <xsd:schema xmlns:xsd="http://www.w3.org/2001/XMLSchema" xmlns:xs="http://www.w3.org/2001/XMLSchema" xmlns:p="http://schemas.microsoft.com/office/2006/metadata/properties" xmlns:ns1="http://schemas.microsoft.com/sharepoint/v3" xmlns:ns2="bfe5ee2f-6261-4ef7-9094-605fbf1c60c0" xmlns:ns3="af834ee9-b00b-4978-96cf-ee7e39717281" targetNamespace="http://schemas.microsoft.com/office/2006/metadata/properties" ma:root="true" ma:fieldsID="bc7a97b8f463d7262a21fcdceab88ace" ns1:_="" ns2:_="" ns3:_="">
    <xsd:import namespace="http://schemas.microsoft.com/sharepoint/v3"/>
    <xsd:import namespace="bfe5ee2f-6261-4ef7-9094-605fbf1c60c0"/>
    <xsd:import namespace="af834ee9-b00b-4978-96cf-ee7e39717281"/>
    <xsd:element name="properties">
      <xsd:complexType>
        <xsd:sequence>
          <xsd:element name="documentManagement">
            <xsd:complexType>
              <xsd:all>
                <xsd:element ref="ns2:_dlc_DocId" minOccurs="0"/>
                <xsd:element ref="ns2:_dlc_DocIdUrl" minOccurs="0"/>
                <xsd:element ref="ns2:_dlc_DocIdPersistId" minOccurs="0"/>
                <xsd:element ref="ns3:VIS_DocumentId" minOccurs="0"/>
                <xsd:element ref="ns1:NLLStakeholderTaxHTField0" minOccurs="0"/>
                <xsd:element ref="ns2:TaxKeywordTaxHTField" minOccurs="0"/>
                <xsd:element ref="ns3:DocumentStatus" minOccurs="0"/>
                <xsd:element ref="ns1:NLLInformationclass"/>
                <xsd:element ref="ns1:NLLThinningTime" minOccurs="0"/>
                <xsd:element ref="ns3:VISResponsible"/>
                <xsd:element ref="ns1:AnsvarigQuickpart" minOccurs="0"/>
                <xsd:element ref="ns1:NLLDocumentTypeTaxHTField0" minOccurs="0"/>
                <xsd:element ref="ns1:_dlc_Exempt" minOccurs="0"/>
                <xsd:element ref="ns1:_dlc_ExpireDateSaved" minOccurs="0"/>
                <xsd:element ref="ns1:_dlc_ExpireDate" minOccurs="0"/>
                <xsd:element ref="ns1:prdProcessTaxHTField0" minOccurs="0"/>
                <xsd:element ref="ns1:NLLVersion" minOccurs="0"/>
                <xsd:element ref="ns1:NLLModifiedBy" minOccurs="0"/>
                <xsd:element ref="ns1:NLLDocumentIDValue" minOccurs="0"/>
                <xsd:element ref="ns1:NLLPublishingstatus" minOccurs="0"/>
                <xsd:element ref="ns1:NLLDiarienummer" minOccurs="0"/>
                <xsd:element ref="ns1:NLLPublishDate" minOccurs="0"/>
                <xsd:element ref="ns1:NLLInformationCollectionTaxHTField0" minOccurs="0"/>
                <xsd:element ref="ns1:NLLProducerPlaceTaxHTField0" minOccurs="0"/>
                <xsd:element ref="ns1:NLLEstablishedBy"/>
                <xsd:element ref="ns1:NLLEstablishedByQuickpart" minOccurs="0"/>
                <xsd:element ref="ns1:VersionComment" minOccurs="0"/>
                <xsd:element ref="ns1:NLLPublishDateQuickpart" minOccurs="0"/>
                <xsd:element ref="ns1:NLLLockWorkflows" minOccurs="0"/>
                <xsd:element ref="ns1:NLLPublish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LLStakeholderTaxHTField0" ma:index="13" nillable="true" ma:taxonomy="true" ma:internalName="NLLStakeholderTaxHTField0" ma:taxonomyFieldName="NLLStakeholder" ma:displayName="Gäller för verksamhet" ma:fieldId="{fc9b4796-81cc-4809-b89e-b480826c68b7}" ma:taxonomyMulti="true" ma:sspId="39d54842-4abd-4019-b0bf-19e71d696155" ma:termSetId="012a677c-9277-4d4c-83ea-a9768cc27725" ma:anchorId="00000000-0000-0000-0000-000000000000" ma:open="false" ma:isKeyword="false">
      <xsd:complexType>
        <xsd:sequence>
          <xsd:element ref="pc:Terms" minOccurs="0" maxOccurs="1"/>
        </xsd:sequence>
      </xsd:complexType>
    </xsd:element>
    <xsd:element name="NLLInformationclass" ma:index="17" ma:displayName="Informationsklass" ma:internalName="NLLInformationclass">
      <xsd:simpleType>
        <xsd:restriction base="dms:Choice">
          <xsd:enumeration value="Publik"/>
          <xsd:enumeration value="Intern alla"/>
          <xsd:enumeration value="Intern skyddad"/>
        </xsd:restriction>
      </xsd:simpleType>
    </xsd:element>
    <xsd:element name="NLLThinningTime" ma:index="19" nillable="true" ma:displayName="Gallringsfrist" ma:format="DateOnly" ma:hidden="true" ma:internalName="NLLThinningTime">
      <xsd:simpleType>
        <xsd:restriction base="dms:DateTime"/>
      </xsd:simpleType>
    </xsd:element>
    <xsd:element name="AnsvarigQuickpart" ma:index="21" nillable="true" ma:displayName="AnsvarigQuickpart" ma:hidden="true" ma:internalName="AnsvarigQuickpart">
      <xsd:simpleType>
        <xsd:restriction base="dms:Text"/>
      </xsd:simpleType>
    </xsd:element>
    <xsd:element name="NLLDocumentTypeTaxHTField0" ma:index="23" ma:taxonomy="true" ma:internalName="NLLDocumentTypeTaxHTField0" ma:taxonomyFieldName="NLLDocumentType" ma:displayName="Dokumenttyp" ma:fieldId="{38578a5b-744a-40d6-84e1-ab48bc8b5a57}" ma:sspId="39d54842-4abd-4019-b0bf-19e71d696155" ma:termSetId="52dfd850-14dd-4e84-a867-57b1223f01ac" ma:anchorId="00000000-0000-0000-0000-000000000000" ma:open="false" ma:isKeyword="false">
      <xsd:complexType>
        <xsd:sequence>
          <xsd:element ref="pc:Terms" minOccurs="0" maxOccurs="1"/>
        </xsd:sequence>
      </xsd:complexType>
    </xsd:element>
    <xsd:element name="_dlc_Exempt" ma:index="24" nillable="true" ma:displayName="Undanta från princip" ma:hidden="true" ma:internalName="_dlc_Exempt" ma:readOnly="true">
      <xsd:simpleType>
        <xsd:restriction base="dms:Unknown"/>
      </xsd:simpleType>
    </xsd:element>
    <xsd:element name="_dlc_ExpireDateSaved" ma:index="25" nillable="true" ma:displayName="Originalförfallodag" ma:hidden="true" ma:internalName="_dlc_ExpireDateSaved" ma:readOnly="true">
      <xsd:simpleType>
        <xsd:restriction base="dms:DateTime"/>
      </xsd:simpleType>
    </xsd:element>
    <xsd:element name="_dlc_ExpireDate" ma:index="26" nillable="true" ma:displayName="Förfallodatum" ma:description="" ma:hidden="true" ma:indexed="true" ma:internalName="_dlc_ExpireDate" ma:readOnly="true">
      <xsd:simpleType>
        <xsd:restriction base="dms:DateTime"/>
      </xsd:simpleType>
    </xsd:element>
    <xsd:element name="prdProcessTaxHTField0" ma:index="27" nillable="true" ma:taxonomy="true" ma:internalName="prdProcessTaxHTField0" ma:taxonomyFieldName="prdProcess" ma:displayName="Process" ma:fieldId="{7458416b-87c5-4f2a-97ed-9ee5dd1e516d}" ma:taxonomyMulti="true" ma:sspId="39d54842-4abd-4019-b0bf-19e71d696155" ma:termSetId="747d8a4a-b066-47e6-b826-8f1c93ac4001" ma:anchorId="00000000-0000-0000-0000-000000000000" ma:open="false" ma:isKeyword="false">
      <xsd:complexType>
        <xsd:sequence>
          <xsd:element ref="pc:Terms" minOccurs="0" maxOccurs="1"/>
        </xsd:sequence>
      </xsd:complexType>
    </xsd:element>
    <xsd:element name="NLLVersion" ma:index="28" nillable="true" ma:displayName="Version" ma:internalName="NLLVersion" ma:readOnly="false">
      <xsd:simpleType>
        <xsd:restriction base="dms:Text"/>
      </xsd:simpleType>
    </xsd:element>
    <xsd:element name="NLLModifiedBy" ma:index="29" nillable="true" ma:displayName="Upprättad av" ma:hidden="true" ma:internalName="NLLModifiedBy">
      <xsd:simpleType>
        <xsd:restriction base="dms:Text"/>
      </xsd:simpleType>
    </xsd:element>
    <xsd:element name="NLLDocumentIDValue" ma:index="30" nillable="true" ma:displayName="Dokument-Id Värde" ma:hidden="true" ma:internalName="NLLDocumentIDValue">
      <xsd:simpleType>
        <xsd:restriction base="dms:Text"/>
      </xsd:simpleType>
    </xsd:element>
    <xsd:element name="NLLPublishingstatus" ma:index="31" nillable="true" ma:displayName="Publiceringsstatus" ma:internalName="NLLPublishingstatus" ma:readOnly="false">
      <xsd:simpleType>
        <xsd:restriction base="dms:Choice">
          <xsd:enumeration value="Ej Publicerad"/>
          <xsd:enumeration value="Publicerad"/>
          <xsd:enumeration value="Avpublicerad"/>
          <xsd:enumeration value="Revidering krävs"/>
          <xsd:enumeration value="Revidering pågår"/>
        </xsd:restriction>
      </xsd:simpleType>
    </xsd:element>
    <xsd:element name="NLLDiarienummer" ma:index="32" nillable="true" ma:displayName="Diarienummer" ma:description="" ma:internalName="NLLDiarienummer" ma:readOnly="false">
      <xsd:simpleType>
        <xsd:restriction base="dms:Text"/>
      </xsd:simpleType>
    </xsd:element>
    <xsd:element name="NLLPublishDate" ma:index="34" nillable="true" ma:displayName="Publiceringsdatum" ma:format="DateOnly" ma:hidden="true" ma:internalName="NLLPublishDate">
      <xsd:simpleType>
        <xsd:restriction base="dms:DateTime"/>
      </xsd:simpleType>
    </xsd:element>
    <xsd:element name="NLLInformationCollectionTaxHTField0" ma:index="35" nillable="true" ma:taxonomy="true" ma:internalName="NLLInformationCollectionTaxHTField0" ma:taxonomyFieldName="NLLInformationCollection" ma:displayName="Informationssamling" ma:fieldId="{5965f86f-d738-4017-88d8-24d6ef34a791}" ma:taxonomyMulti="true" ma:sspId="39d54842-4abd-4019-b0bf-19e71d696155" ma:termSetId="60e00f7a-77a4-4c71-b63e-bae2eb97b373" ma:anchorId="00000000-0000-0000-0000-000000000000" ma:open="false" ma:isKeyword="false">
      <xsd:complexType>
        <xsd:sequence>
          <xsd:element ref="pc:Terms" minOccurs="0" maxOccurs="1"/>
        </xsd:sequence>
      </xsd:complexType>
    </xsd:element>
    <xsd:element name="NLLProducerPlaceTaxHTField0" ma:index="37" nillable="true" ma:taxonomy="true" ma:internalName="NLLProducerPlaceTaxHTField0" ma:taxonomyFieldName="NLLProducerPlace" ma:displayName="Producentplats" ma:fieldId="{e174ebea-294d-44bc-9c09-0f97f1197811}" ma:sspId="39d54842-4abd-4019-b0bf-19e71d696155" ma:termSetId="45f1cc5b-3028-4a82-8c90-ecfb5e2e8603" ma:anchorId="00000000-0000-0000-0000-000000000000" ma:open="false" ma:isKeyword="false">
      <xsd:complexType>
        <xsd:sequence>
          <xsd:element ref="pc:Terms" minOccurs="0" maxOccurs="1"/>
        </xsd:sequence>
      </xsd:complexType>
    </xsd:element>
    <xsd:element name="NLLEstablishedBy" ma:index="38" ma:displayName="Upprättad av" ma:list="UserInfo" ma:internalName="NLLEstablishedBy" ma:readOnly="fals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NLLEstablishedByQuickpart" ma:index="39" nillable="true" ma:displayName="Upprättad av Quickpart" ma:hidden="true" ma:internalName="NLLEstablishedByQuickpart">
      <xsd:simpleType>
        <xsd:restriction base="dms:Text"/>
      </xsd:simpleType>
    </xsd:element>
    <xsd:element name="VersionComment" ma:index="40" nillable="true" ma:displayName="Versionskommentar" ma:hidden="true" ma:internalName="VersionComment" ma:readOnly="false">
      <xsd:simpleType>
        <xsd:restriction base="dms:Text"/>
      </xsd:simpleType>
    </xsd:element>
    <xsd:element name="NLLPublishDateQuickpart" ma:index="41" nillable="true" ma:displayName="Publiceringsdatum Quickpart" ma:hidden="true" ma:internalName="NLLPublishDateQuickpart">
      <xsd:simpleType>
        <xsd:restriction base="dms:Text"/>
      </xsd:simpleType>
    </xsd:element>
    <xsd:element name="NLLLockWorkflows" ma:index="42" nillable="true" ma:displayName="ArbetsflödeKörs" ma:default="0" ma:hidden="true" ma:internalName="NLLLockWorkflows">
      <xsd:simpleType>
        <xsd:restriction base="dms:Boolean"/>
      </xsd:simpleType>
    </xsd:element>
    <xsd:element name="NLLPublished" ma:index="43" nillable="true" ma:displayName="Publicerad" ma:hidden="true" ma:internalName="NLLPublished">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e5ee2f-6261-4ef7-9094-605fbf1c60c0" elementFormDefault="qualified">
    <xsd:import namespace="http://schemas.microsoft.com/office/2006/documentManagement/types"/>
    <xsd:import namespace="http://schemas.microsoft.com/office/infopath/2007/PartnerControls"/>
    <xsd:element name="_dlc_DocId" ma:index="8" nillable="true" ma:displayName="Dokument-ID-värde" ma:description="Värdet för dokument-ID som tilldelats till det här objektet." ma:internalName="_dlc_DocId" ma:readOnly="true">
      <xsd:simpleType>
        <xsd:restriction base="dms:Text"/>
      </xsd:simpleType>
    </xsd:element>
    <xsd:element name="_dlc_DocIdUrl" ma:index="9"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Spara ID" ma:description="Behåll ID vid tillägg." ma:hidden="true" ma:internalName="_dlc_DocIdPersistId" ma:readOnly="true">
      <xsd:simpleType>
        <xsd:restriction base="dms:Boolean"/>
      </xsd:simpleType>
    </xsd:element>
    <xsd:element name="TaxKeywordTaxHTField" ma:index="15" nillable="true" ma:taxonomy="true" ma:internalName="TaxKeywordTaxHTField" ma:taxonomyFieldName="TaxKeyword" ma:displayName="NLL-Nyckelord" ma:fieldId="{23f27201-bee3-471e-b2e7-b64fd8b7ca38}" ma:taxonomyMulti="true" ma:sspId="39d54842-4abd-4019-b0bf-19e71d696155"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f834ee9-b00b-4978-96cf-ee7e39717281" elementFormDefault="qualified">
    <xsd:import namespace="http://schemas.microsoft.com/office/2006/documentManagement/types"/>
    <xsd:import namespace="http://schemas.microsoft.com/office/infopath/2007/PartnerControls"/>
    <xsd:element name="VIS_DocumentId" ma:index="12" nillable="true" ma:displayName="Producentplats ID" ma:hidden="true" ma:internalName="VIS_DocumentId"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DocumentStatus" ma:index="16" nillable="true" ma:displayName="Dokumentstatus" ma:hidden="true" ma:internalName="Dokumentstatus"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VISResponsible" ma:index="20" ma:displayName="Ansvarig" ma:list="UserInfo" ma:internalName="VISResponsible" ma:readOnly="fals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NLLDiarienummer xmlns="http://schemas.microsoft.com/sharepoint/v3" xsi:nil="true"/>
    <VersionComment xmlns="http://schemas.microsoft.com/sharepoint/v3" xsi:nil="true"/>
    <NLLModifiedBy xmlns="http://schemas.microsoft.com/sharepoint/v3">Liselotte Robarth</NLLModifiedBy>
    <NLLDocumentIDValue xmlns="http://schemas.microsoft.com/sharepoint/v3">PService238-600045952-369</NLLDocumentIDValue>
    <NLLInformationclass xmlns="http://schemas.microsoft.com/sharepoint/v3">Publik</NLLInformationclass>
    <AnsvarigQuickpart xmlns="http://schemas.microsoft.com/sharepoint/v3">Liselotte Robarth</AnsvarigQuickpart>
    <NLLPublished xmlns="http://schemas.microsoft.com/sharepoint/v3" xsi:nil="true"/>
    <NLLStakeholderTaxHTField0 xmlns="http://schemas.microsoft.com/sharepoint/v3">
      <Terms xmlns="http://schemas.microsoft.com/office/infopath/2007/PartnerControls"/>
    </NLLStakeholderTaxHTField0>
    <NLLInformationCollectionTaxHTField0 xmlns="http://schemas.microsoft.com/sharepoint/v3">
      <Terms xmlns="http://schemas.microsoft.com/office/infopath/2007/PartnerControls"/>
    </NLLInformationCollectionTaxHTField0>
    <NLLThinningTime xmlns="http://schemas.microsoft.com/sharepoint/v3">2024-11-11T23:00:00+00:00</NLLThinningTime>
    <NLLPublishDateQuickpart xmlns="http://schemas.microsoft.com/sharepoint/v3">2021-11-12</NLLPublishDateQuickpart>
    <NLLPublishingstatus xmlns="http://schemas.microsoft.com/sharepoint/v3">Publicerad</NLLPublishingstatus>
    <NLLProducerPlaceTaxHTField0 xmlns="http://schemas.microsoft.com/sharepoint/v3">
      <Terms xmlns="http://schemas.microsoft.com/office/infopath/2007/PartnerControls">
        <TermInfo xmlns="http://schemas.microsoft.com/office/infopath/2007/PartnerControls">
          <TermName xmlns="http://schemas.microsoft.com/office/infopath/2007/PartnerControls">Förstudie Centralkassa</TermName>
          <TermId xmlns="http://schemas.microsoft.com/office/infopath/2007/PartnerControls">fb663f0e-d06e-478f-8f9d-1c1ea27a750d</TermId>
        </TermInfo>
      </Terms>
    </NLLProducerPlaceTaxHTField0>
    <NLLEstablishedByQuickpart xmlns="http://schemas.microsoft.com/sharepoint/v3">Liselotte Robarth</NLLEstablishedByQuickpart>
    <NLLPublishDate xmlns="http://schemas.microsoft.com/sharepoint/v3">2021-11-11T23:00:00+00:00</NLLPublishDate>
    <NLLDocumentTypeTaxHTField0 xmlns="http://schemas.microsoft.com/sharepoint/v3">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981e6eac-a633-4de2-91a2-d5e48e1c0d00</TermId>
        </TermInfo>
      </Terms>
    </NLLDocumentTypeTaxHTField0>
    <prdProcessTaxHTField0 xmlns="http://schemas.microsoft.com/sharepoint/v3">
      <Terms xmlns="http://schemas.microsoft.com/office/infopath/2007/PartnerControls"/>
    </prdProcessTaxHTField0>
    <NLLVersion xmlns="http://schemas.microsoft.com/sharepoint/v3">2.0</NLLVersion>
    <NLLEstablishedBy xmlns="http://schemas.microsoft.com/sharepoint/v3">
      <UserInfo>
        <DisplayName>Liselotte Robarth</DisplayName>
        <AccountId>75</AccountId>
        <AccountType/>
      </UserInfo>
    </NLLEstablishedBy>
    <NLLLockWorkflows xmlns="http://schemas.microsoft.com/sharepoint/v3">false</NLLLockWorkflows>
    <TaxKeywordTaxHTField xmlns="bfe5ee2f-6261-4ef7-9094-605fbf1c60c0">
      <Terms xmlns="http://schemas.microsoft.com/office/infopath/2007/PartnerControls">
        <TermInfo xmlns="http://schemas.microsoft.com/office/infopath/2007/PartnerControls">
          <TermName xmlns="http://schemas.microsoft.com/office/infopath/2007/PartnerControls">017Presentation</TermName>
          <TermId xmlns="http://schemas.microsoft.com/office/infopath/2007/PartnerControls">a785c1bb-85f6-4fa6-b178-c5fdcc5931bb</TermId>
        </TermInfo>
        <TermInfo xmlns="http://schemas.microsoft.com/office/infopath/2007/PartnerControls">
          <TermName xmlns="http://schemas.microsoft.com/office/infopath/2007/PartnerControls">017projekgrupp</TermName>
          <TermId xmlns="http://schemas.microsoft.com/office/infopath/2007/PartnerControls">92232161-fac0-4782-8375-2bc28cfb186d</TermId>
        </TermInfo>
      </Terms>
    </TaxKeywordTaxHTField>
    <_dlc_DocId xmlns="bfe5ee2f-6261-4ef7-9094-605fbf1c60c0">PService238-600045952-369</_dlc_DocId>
    <_dlc_DocIdUrl xmlns="bfe5ee2f-6261-4ef7-9094-605fbf1c60c0">
      <Url>http://spportal.extvis.local/process/projekt/_layouts/15/DocIdRedir.aspx?ID=PService238-600045952-369</Url>
      <Description>PService238-600045952-369</Description>
    </_dlc_DocIdUrl>
    <_dlc_DocIdPersistId xmlns="bfe5ee2f-6261-4ef7-9094-605fbf1c60c0">true</_dlc_DocIdPersistId>
    <_dlc_ExpireDateSaved xmlns="http://schemas.microsoft.com/sharepoint/v3" xsi:nil="true"/>
    <_dlc_ExpireDate xmlns="http://schemas.microsoft.com/sharepoint/v3">2024-11-11T23:00:00+00:00</_dlc_ExpireDate>
    <VISResponsible xmlns="af834ee9-b00b-4978-96cf-ee7e39717281">
      <UserInfo>
        <DisplayName>Liselotte Robarth</DisplayName>
        <AccountId>75</AccountId>
        <AccountType/>
      </UserInfo>
    </VISResponsible>
    <VIS_DocumentId xmlns="af834ee9-b00b-4978-96cf-ee7e39717281">
      <Url>https://samarbeta.nll.se/projekt/forstudiecentralkassa/_layouts/15/DocIdRedir.aspx?ID=PService238-600045952-369</Url>
      <Description>PService238-600045952-369</Description>
    </VIS_DocumentId>
    <DocumentStatus xmlns="af834ee9-b00b-4978-96cf-ee7e39717281">
      <Url>https://samarbeta.nll.se/projekt/forstudiecentralkassa/_layouts/15/wrkstat.aspx?List=9b971d50-68d6-4469-bad6-9f08722747ec&amp;WorkflowInstanceName=05fb6152-d88d-4a13-98a1-addb1de71482</Url>
      <Description>Publicerad</Description>
    </DocumentStatus>
    <_dlc_Exempt xmlns="http://schemas.microsoft.com/sharepoint/v3">false</_dlc_Exempt>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3D970D-31D3-4E9C-91CF-EEE38D723A56}"/>
</file>

<file path=customXml/itemProps2.xml><?xml version="1.0" encoding="utf-8"?>
<ds:datastoreItem xmlns:ds="http://schemas.openxmlformats.org/officeDocument/2006/customXml" ds:itemID="{CCB9980F-8F37-45C5-9D1A-CB862D7032C6}"/>
</file>

<file path=customXml/itemProps3.xml><?xml version="1.0" encoding="utf-8"?>
<ds:datastoreItem xmlns:ds="http://schemas.openxmlformats.org/officeDocument/2006/customXml" ds:itemID="{542317F0-BDA1-46E5-8BD4-F3D216A47A78}"/>
</file>

<file path=customXml/itemProps4.xml><?xml version="1.0" encoding="utf-8"?>
<ds:datastoreItem xmlns:ds="http://schemas.openxmlformats.org/officeDocument/2006/customXml" ds:itemID="{582EB919-7CCB-4242-8D09-7D5B44650173}">
  <ds:schemaRefs>
    <ds:schemaRef ds:uri="http://schemas.openxmlformats.org/package/2006/metadata/core-properties"/>
    <ds:schemaRef ds:uri="5c7c8521-0aa7-44b1-aabf-93d10784bd09"/>
    <ds:schemaRef ds:uri="http://schemas.microsoft.com/office/2006/documentManagement/types"/>
    <ds:schemaRef ds:uri="http://schemas.microsoft.com/office/2006/metadata/properties"/>
    <ds:schemaRef ds:uri="http://purl.org/dc/terms/"/>
    <ds:schemaRef ds:uri="http://schemas.microsoft.com/sharepoint/v3"/>
    <ds:schemaRef ds:uri="http://purl.org/dc/dcmitype/"/>
    <ds:schemaRef ds:uri="http://schemas.microsoft.com/office/infopath/2007/PartnerControls"/>
    <ds:schemaRef ds:uri="http://www.w3.org/XML/1998/namespace"/>
    <ds:schemaRef ds:uri="http://purl.org/dc/elements/1.1/"/>
  </ds:schemaRefs>
</ds:datastoreItem>
</file>

<file path=customXml/itemProps5.xml><?xml version="1.0" encoding="utf-8"?>
<ds:datastoreItem xmlns:ds="http://schemas.openxmlformats.org/officeDocument/2006/customXml" ds:itemID="{95C50C62-DAB8-40AA-A84C-6EF5A16839D0}"/>
</file>

<file path=docProps/app.xml><?xml version="1.0" encoding="utf-8"?>
<Properties xmlns="http://schemas.openxmlformats.org/officeDocument/2006/extended-properties" xmlns:vt="http://schemas.openxmlformats.org/officeDocument/2006/docPropsVTypes">
  <Template/>
  <TotalTime>532</TotalTime>
  <Words>1044</Words>
  <Application>Microsoft Office PowerPoint</Application>
  <PresentationFormat>Bildspel på skärmen (16:9)</PresentationFormat>
  <Paragraphs>174</Paragraphs>
  <Slides>10</Slides>
  <Notes>4</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10</vt:i4>
      </vt:variant>
    </vt:vector>
  </HeadingPairs>
  <TitlesOfParts>
    <vt:vector size="14" baseType="lpstr">
      <vt:lpstr>Arial</vt:lpstr>
      <vt:lpstr>Calibri</vt:lpstr>
      <vt:lpstr>Wingdings</vt:lpstr>
      <vt:lpstr>Region Norrbotten_blå</vt:lpstr>
      <vt:lpstr>Centralkassa</vt:lpstr>
      <vt:lpstr>Bakgrund</vt:lpstr>
      <vt:lpstr>Projektorganisation</vt:lpstr>
      <vt:lpstr>Aktiviteter</vt:lpstr>
      <vt:lpstr>Dagens arbetssätt kontra Centralkassa </vt:lpstr>
      <vt:lpstr>Registrering </vt:lpstr>
      <vt:lpstr>Tidplan för införande</vt:lpstr>
      <vt:lpstr>Nästa steg</vt:lpstr>
      <vt:lpstr>Uppmaning – sprid budskapet om MIB</vt:lpstr>
      <vt:lpstr>Frågor?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ledning Centralkassa</dc:title>
  <dc:creator>Liselotte Robarth</dc:creator>
  <cp:keywords>017Presentation; 017projekgrupp</cp:keywords>
  <cp:lastModifiedBy>Liselotte Robarth</cp:lastModifiedBy>
  <cp:revision>30</cp:revision>
  <cp:lastPrinted>2015-10-01T11:12:07Z</cp:lastPrinted>
  <dcterms:created xsi:type="dcterms:W3CDTF">2017-03-16T14:20:42Z</dcterms:created>
  <dcterms:modified xsi:type="dcterms:W3CDTF">2021-10-29T13:41:58Z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LLProducerPlace">
    <vt:lpwstr>238;#Förstudie Centralkassa|fb663f0e-d06e-478f-8f9d-1c1ea27a750d</vt:lpwstr>
  </property>
  <property fmtid="{D5CDD505-2E9C-101B-9397-08002B2CF9AE}" pid="3" name="TaxKeyword">
    <vt:lpwstr>239;#017Presentation|a785c1bb-85f6-4fa6-b178-c5fdcc5931bb;#240;#017projekgrupp|92232161-fac0-4782-8375-2bc28cfb186d</vt:lpwstr>
  </property>
  <property fmtid="{D5CDD505-2E9C-101B-9397-08002B2CF9AE}" pid="4" name="CareActionCodeSurgical">
    <vt:lpwstr/>
  </property>
  <property fmtid="{D5CDD505-2E9C-101B-9397-08002B2CF9AE}" pid="5" name="NLLInformationCollection">
    <vt:lpwstr/>
  </property>
  <property fmtid="{D5CDD505-2E9C-101B-9397-08002B2CF9AE}" pid="6" name="NLLStakeholder">
    <vt:lpwstr/>
  </property>
  <property fmtid="{D5CDD505-2E9C-101B-9397-08002B2CF9AE}" pid="7" name="PsychiatricCodeTaxHTField0">
    <vt:lpwstr/>
  </property>
  <property fmtid="{D5CDD505-2E9C-101B-9397-08002B2CF9AE}" pid="8" name="TLVCodeDiagnosisTaxHTField0">
    <vt:lpwstr/>
  </property>
  <property fmtid="{D5CDD505-2E9C-101B-9397-08002B2CF9AE}" pid="9" name="ContentTypeId">
    <vt:lpwstr>0x010100D7963E0E5B7A40E5AEA07389401D709F007B1238BBD93543428C20870054E92DBF01008BBCB924C50D0342A5F01AC972E20FED</vt:lpwstr>
  </property>
  <property fmtid="{D5CDD505-2E9C-101B-9397-08002B2CF9AE}" pid="10" name="SpecialtyTaxHTField0">
    <vt:lpwstr/>
  </property>
  <property fmtid="{D5CDD505-2E9C-101B-9397-08002B2CF9AE}" pid="11" name="CareActionCodeNonSurgical">
    <vt:lpwstr/>
  </property>
  <property fmtid="{D5CDD505-2E9C-101B-9397-08002B2CF9AE}" pid="12" name="NLLMeetingType">
    <vt:lpwstr/>
  </property>
  <property fmtid="{D5CDD505-2E9C-101B-9397-08002B2CF9AE}" pid="13" name="CompulsoryActionTaxHTField0">
    <vt:lpwstr/>
  </property>
  <property fmtid="{D5CDD505-2E9C-101B-9397-08002B2CF9AE}" pid="14" name="NLLMtptCode">
    <vt:lpwstr/>
  </property>
  <property fmtid="{D5CDD505-2E9C-101B-9397-08002B2CF9AE}" pid="15" name="Specialty">
    <vt:lpwstr/>
  </property>
  <property fmtid="{D5CDD505-2E9C-101B-9397-08002B2CF9AE}" pid="16" name="ICD10Code">
    <vt:lpwstr/>
  </property>
  <property fmtid="{D5CDD505-2E9C-101B-9397-08002B2CF9AE}" pid="17" name="AnalysisNameTaxHTField0">
    <vt:lpwstr/>
  </property>
  <property fmtid="{D5CDD505-2E9C-101B-9397-08002B2CF9AE}" pid="18" name="NLLMeetingTypeTaxHTField0">
    <vt:lpwstr/>
  </property>
  <property fmtid="{D5CDD505-2E9C-101B-9397-08002B2CF9AE}" pid="19" name="CareActionCodeSurgicalTaxHTField0">
    <vt:lpwstr/>
  </property>
  <property fmtid="{D5CDD505-2E9C-101B-9397-08002B2CF9AE}" pid="20" name="PharmaceuticalCodeTaxHTField0">
    <vt:lpwstr/>
  </property>
  <property fmtid="{D5CDD505-2E9C-101B-9397-08002B2CF9AE}" pid="21" name="NLLDecisionLevelManagedTaxHTField0">
    <vt:lpwstr/>
  </property>
  <property fmtid="{D5CDD505-2E9C-101B-9397-08002B2CF9AE}" pid="22" name="NLLDecisionLevelManaged">
    <vt:lpwstr/>
  </property>
  <property fmtid="{D5CDD505-2E9C-101B-9397-08002B2CF9AE}" pid="23" name="ICD10CodeTaxHTField0">
    <vt:lpwstr/>
  </property>
  <property fmtid="{D5CDD505-2E9C-101B-9397-08002B2CF9AE}" pid="24" name="CompulsoryAction">
    <vt:lpwstr/>
  </property>
  <property fmtid="{D5CDD505-2E9C-101B-9397-08002B2CF9AE}" pid="25" name="RadiologicalCode">
    <vt:lpwstr/>
  </property>
  <property fmtid="{D5CDD505-2E9C-101B-9397-08002B2CF9AE}" pid="26" name="TLVCodeAction">
    <vt:lpwstr/>
  </property>
  <property fmtid="{D5CDD505-2E9C-101B-9397-08002B2CF9AE}" pid="27" name="prdProcess">
    <vt:lpwstr/>
  </property>
  <property fmtid="{D5CDD505-2E9C-101B-9397-08002B2CF9AE}" pid="28" name="References">
    <vt:lpwstr/>
  </property>
  <property fmtid="{D5CDD505-2E9C-101B-9397-08002B2CF9AE}" pid="29" name="TLVCodeDiagnosis">
    <vt:lpwstr/>
  </property>
  <property fmtid="{D5CDD505-2E9C-101B-9397-08002B2CF9AE}" pid="30" name="PharmaceuticalCode">
    <vt:lpwstr/>
  </property>
  <property fmtid="{D5CDD505-2E9C-101B-9397-08002B2CF9AE}" pid="31" name="ReferencesTaxHTField0">
    <vt:lpwstr/>
  </property>
  <property fmtid="{D5CDD505-2E9C-101B-9397-08002B2CF9AE}" pid="32" name="TLVCodeActionTaxHTField0">
    <vt:lpwstr/>
  </property>
  <property fmtid="{D5CDD505-2E9C-101B-9397-08002B2CF9AE}" pid="33" name="NLLProjectTypeTaxHTField0">
    <vt:lpwstr/>
  </property>
  <property fmtid="{D5CDD505-2E9C-101B-9397-08002B2CF9AE}" pid="34" name="PsychiatricCode">
    <vt:lpwstr/>
  </property>
  <property fmtid="{D5CDD505-2E9C-101B-9397-08002B2CF9AE}" pid="35" name="RadiologicalCodeTaxHTField0">
    <vt:lpwstr/>
  </property>
  <property fmtid="{D5CDD505-2E9C-101B-9397-08002B2CF9AE}" pid="36" name="NLLDocumentType">
    <vt:lpwstr>32;#Presentation|981e6eac-a633-4de2-91a2-d5e48e1c0d00</vt:lpwstr>
  </property>
  <property fmtid="{D5CDD505-2E9C-101B-9397-08002B2CF9AE}" pid="37" name="NLLProjectType">
    <vt:lpwstr/>
  </property>
  <property fmtid="{D5CDD505-2E9C-101B-9397-08002B2CF9AE}" pid="38" name="AnalysisName">
    <vt:lpwstr/>
  </property>
  <property fmtid="{D5CDD505-2E9C-101B-9397-08002B2CF9AE}" pid="39" name="NLLMtptCodeTaxHTField0">
    <vt:lpwstr/>
  </property>
  <property fmtid="{D5CDD505-2E9C-101B-9397-08002B2CF9AE}" pid="40" name="CareActionCodeNonSurgicalTaxHTField0">
    <vt:lpwstr/>
  </property>
  <property fmtid="{D5CDD505-2E9C-101B-9397-08002B2CF9AE}" pid="41" name="NLLApprovedByQuickPart">
    <vt:lpwstr/>
  </property>
  <property fmtid="{D5CDD505-2E9C-101B-9397-08002B2CF9AE}" pid="42" name="NLLProjectDescription">
    <vt:lpwstr/>
  </property>
  <property fmtid="{D5CDD505-2E9C-101B-9397-08002B2CF9AE}" pid="43" name="NPUCode">
    <vt:lpwstr/>
  </property>
  <property fmtid="{D5CDD505-2E9C-101B-9397-08002B2CF9AE}" pid="44" name="NLLClosureDate">
    <vt:lpwstr/>
  </property>
  <property fmtid="{D5CDD505-2E9C-101B-9397-08002B2CF9AE}" pid="45" name="NLLProducerplaceID">
    <vt:lpwstr/>
  </property>
  <property fmtid="{D5CDD505-2E9C-101B-9397-08002B2CF9AE}" pid="46" name="NLLPublishedTemplate">
    <vt:lpwstr/>
  </property>
  <property fmtid="{D5CDD505-2E9C-101B-9397-08002B2CF9AE}" pid="47" name="NLLWFComment">
    <vt:lpwstr/>
  </property>
  <property fmtid="{D5CDD505-2E9C-101B-9397-08002B2CF9AE}" pid="48" name="NLLPTCName">
    <vt:lpwstr/>
  </property>
  <property fmtid="{D5CDD505-2E9C-101B-9397-08002B2CF9AE}" pid="49" name="NLLProjectUrl">
    <vt:lpwstr/>
  </property>
  <property fmtid="{D5CDD505-2E9C-101B-9397-08002B2CF9AE}" pid="50" name="NLLProjectStatus">
    <vt:lpwstr/>
  </property>
  <property fmtid="{D5CDD505-2E9C-101B-9397-08002B2CF9AE}" pid="51" name="NLLSteeringGroup">
    <vt:lpwstr/>
  </property>
  <property fmtid="{D5CDD505-2E9C-101B-9397-08002B2CF9AE}" pid="52" name="NLLTemplateStatus">
    <vt:lpwstr/>
  </property>
  <property fmtid="{D5CDD505-2E9C-101B-9397-08002B2CF9AE}" pid="53" name="NLLProjectLeader">
    <vt:lpwstr/>
  </property>
  <property fmtid="{D5CDD505-2E9C-101B-9397-08002B2CF9AE}" pid="55" name="NLLDefaultTemplate">
    <vt:lpwstr/>
  </property>
  <property fmtid="{D5CDD505-2E9C-101B-9397-08002B2CF9AE}" pid="56" name="NLLApprovedBy">
    <vt:lpwstr/>
  </property>
  <property fmtid="{D5CDD505-2E9C-101B-9397-08002B2CF9AE}" pid="57" name="NLLProjectVisitor">
    <vt:lpwstr/>
  </property>
  <property fmtid="{D5CDD505-2E9C-101B-9397-08002B2CF9AE}" pid="58" name="NLLProjectDivisionTaxHTField0">
    <vt:lpwstr/>
  </property>
  <property fmtid="{D5CDD505-2E9C-101B-9397-08002B2CF9AE}" pid="59" name="NLLProjectOwner">
    <vt:lpwstr/>
  </property>
  <property fmtid="{D5CDD505-2E9C-101B-9397-08002B2CF9AE}" pid="60" name="NPUCodeTaxHTField0">
    <vt:lpwstr/>
  </property>
  <property fmtid="{D5CDD505-2E9C-101B-9397-08002B2CF9AE}" pid="61" name="NLLTemplateFolderDescription">
    <vt:lpwstr/>
  </property>
  <property fmtid="{D5CDD505-2E9C-101B-9397-08002B2CF9AE}" pid="62" name="NLLProjectOrderStatus">
    <vt:lpwstr/>
  </property>
  <property fmtid="{D5CDD505-2E9C-101B-9397-08002B2CF9AE}" pid="63" name="NLLReferenceGroup">
    <vt:lpwstr/>
  </property>
  <property fmtid="{D5CDD505-2E9C-101B-9397-08002B2CF9AE}" pid="64" name="NLLInitiationDate">
    <vt:lpwstr/>
  </property>
  <property fmtid="{D5CDD505-2E9C-101B-9397-08002B2CF9AE}" pid="66" name="NLLProjectNr">
    <vt:lpwstr/>
  </property>
  <property fmtid="{D5CDD505-2E9C-101B-9397-08002B2CF9AE}" pid="67" name="NLLWindingUpDate">
    <vt:lpwstr/>
  </property>
  <property fmtid="{D5CDD505-2E9C-101B-9397-08002B2CF9AE}" pid="68" name="NLLPTCProcessTeam">
    <vt:lpwstr/>
  </property>
  <property fmtid="{D5CDD505-2E9C-101B-9397-08002B2CF9AE}" pid="69" name="NLLImplementationDate">
    <vt:lpwstr/>
  </property>
  <property fmtid="{D5CDD505-2E9C-101B-9397-08002B2CF9AE}" pid="70" name="NLLProjectDivision">
    <vt:lpwstr/>
  </property>
  <property fmtid="{D5CDD505-2E9C-101B-9397-08002B2CF9AE}" pid="71" name="NLLLatestProjectTrackingDate">
    <vt:lpwstr/>
  </property>
  <property fmtid="{D5CDD505-2E9C-101B-9397-08002B2CF9AE}" pid="72" name="NLLProjectTypeText">
    <vt:lpwstr/>
  </property>
  <property fmtid="{D5CDD505-2E9C-101B-9397-08002B2CF9AE}" pid="73" name="NLLEstablishingDate">
    <vt:lpwstr/>
  </property>
  <property fmtid="{D5CDD505-2E9C-101B-9397-08002B2CF9AE}" pid="74" name="NLLProjectMember">
    <vt:lpwstr/>
  </property>
  <property fmtid="{D5CDD505-2E9C-101B-9397-08002B2CF9AE}" pid="75" name="NLLProcessTeamLookup">
    <vt:lpwstr/>
  </property>
  <property fmtid="{D5CDD505-2E9C-101B-9397-08002B2CF9AE}" pid="76" name="TaxCatchAll">
    <vt:lpwstr>32;#Presentation|981e6eac-a633-4de2-91a2-d5e48e1c0d00;#240;#017projekgrupp;#239;#017Presentation;#238;#Förstudie Centralkassa|fb663f0e-d06e-478f-8f9d-1c1ea27a750d</vt:lpwstr>
  </property>
  <property fmtid="{D5CDD505-2E9C-101B-9397-08002B2CF9AE}" pid="77" name="NLLProjectLeaderDiv">
    <vt:lpwstr/>
  </property>
  <property fmtid="{D5CDD505-2E9C-101B-9397-08002B2CF9AE}" pid="78" name="NLLProjectName">
    <vt:lpwstr/>
  </property>
  <property fmtid="{D5CDD505-2E9C-101B-9397-08002B2CF9AE}" pid="79" name="_dlc_DocIdItemGuid">
    <vt:lpwstr>98e26f95-b169-4910-8205-6c58ac00a0f6</vt:lpwstr>
  </property>
  <property fmtid="{D5CDD505-2E9C-101B-9397-08002B2CF9AE}" pid="81" name="_dlc_policyId">
    <vt:lpwstr>0x010100D7963E0E5B7A40E5AEA07389401D709F007B1238BBD93543428C20870054E92DBF|-297041635</vt:lpwstr>
  </property>
  <property fmtid="{D5CDD505-2E9C-101B-9397-08002B2CF9AE}" pid="82" name="ItemRetentionFormula">
    <vt:lpwstr>&lt;formula id="Microsoft.Office.RecordsManagement.PolicyFeatures.Expiration.Formula.BuiltIn"&gt;&lt;number&gt;0&lt;/number&gt;&lt;property&gt;NLLThinningTime&lt;/property&gt;&lt;propertyid&gt;2793489f-7251-475b-a975-480031914936&lt;/propertyid&gt;&lt;period&gt;months&lt;/period&gt;&lt;/formula&gt;</vt:lpwstr>
  </property>
  <property fmtid="{D5CDD505-2E9C-101B-9397-08002B2CF9AE}" pid="84" name="Order">
    <vt:r8>73900</vt:r8>
  </property>
  <property fmtid="{D5CDD505-2E9C-101B-9397-08002B2CF9AE}" pid="85" name="xd_ProgID">
    <vt:lpwstr/>
  </property>
  <property fmtid="{D5CDD505-2E9C-101B-9397-08002B2CF9AE}" pid="86" name="_SourceUrl">
    <vt:lpwstr/>
  </property>
  <property fmtid="{D5CDD505-2E9C-101B-9397-08002B2CF9AE}" pid="87" name="_SharedFileIndex">
    <vt:lpwstr/>
  </property>
  <property fmtid="{D5CDD505-2E9C-101B-9397-08002B2CF9AE}" pid="88" name="TemplateUrl">
    <vt:lpwstr/>
  </property>
  <property fmtid="{D5CDD505-2E9C-101B-9397-08002B2CF9AE}" pid="90" name="NLLDecisionLevelGoverning">
    <vt:lpwstr/>
  </property>
  <property fmtid="{D5CDD505-2E9C-101B-9397-08002B2CF9AE}" pid="91" name="NLLFactOwner">
    <vt:lpwstr/>
  </property>
  <property fmtid="{D5CDD505-2E9C-101B-9397-08002B2CF9AE}" pid="92" name="NLLFactOwnerText">
    <vt:lpwstr/>
  </property>
  <property fmtid="{D5CDD505-2E9C-101B-9397-08002B2CF9AE}" pid="93" name="xd_Signature">
    <vt:bool>false</vt:bool>
  </property>
  <property fmtid="{D5CDD505-2E9C-101B-9397-08002B2CF9AE}" pid="94" name="NLLDecisionLevel">
    <vt:lpwstr/>
  </property>
  <property fmtid="{D5CDD505-2E9C-101B-9397-08002B2CF9AE}" pid="95" name="NLLPTCProcessLeader">
    <vt:lpwstr/>
  </property>
  <property fmtid="{D5CDD505-2E9C-101B-9397-08002B2CF9AE}" pid="97" name="NLLPTCVISEditor">
    <vt:lpwstr/>
  </property>
</Properties>
</file>